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8" r:id="rId4"/>
    <p:sldId id="309" r:id="rId5"/>
    <p:sldId id="334" r:id="rId6"/>
    <p:sldId id="342" r:id="rId7"/>
    <p:sldId id="310" r:id="rId8"/>
    <p:sldId id="335" r:id="rId9"/>
    <p:sldId id="336" r:id="rId10"/>
    <p:sldId id="337" r:id="rId11"/>
    <p:sldId id="311" r:id="rId12"/>
    <p:sldId id="338" r:id="rId13"/>
    <p:sldId id="347" r:id="rId14"/>
    <p:sldId id="348" r:id="rId15"/>
    <p:sldId id="339" r:id="rId16"/>
    <p:sldId id="350" r:id="rId17"/>
    <p:sldId id="340" r:id="rId18"/>
    <p:sldId id="341" r:id="rId19"/>
    <p:sldId id="343" r:id="rId20"/>
    <p:sldId id="351" r:id="rId21"/>
    <p:sldId id="352" r:id="rId22"/>
    <p:sldId id="353" r:id="rId23"/>
    <p:sldId id="354" r:id="rId24"/>
    <p:sldId id="355" r:id="rId25"/>
    <p:sldId id="344" r:id="rId26"/>
    <p:sldId id="349" r:id="rId27"/>
    <p:sldId id="327" r:id="rId28"/>
    <p:sldId id="330" r:id="rId29"/>
    <p:sldId id="356" r:id="rId30"/>
    <p:sldId id="357" r:id="rId31"/>
    <p:sldId id="358" r:id="rId32"/>
    <p:sldId id="359" r:id="rId33"/>
    <p:sldId id="360" r:id="rId34"/>
    <p:sldId id="33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p:cViewPr varScale="1">
        <p:scale>
          <a:sx n="101" d="100"/>
          <a:sy n="101" d="100"/>
        </p:scale>
        <p:origin x="96" y="2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5489D2-9FDD-46BB-B829-726519F56626}" type="datetimeFigureOut">
              <a:rPr lang="en-US" smtClean="0"/>
              <a:pPr/>
              <a:t>2/11/2016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1C5DFFC-0F31-467E-80FC-13C633D31C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489D2-9FDD-46BB-B829-726519F56626}"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489D2-9FDD-46BB-B829-726519F56626}"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5489D2-9FDD-46BB-B829-726519F56626}"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5489D2-9FDD-46BB-B829-726519F56626}" type="datetimeFigureOut">
              <a:rPr lang="en-US" smtClean="0"/>
              <a:pPr/>
              <a:t>2/11/2016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5DFFC-0F31-467E-80FC-13C633D31C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5489D2-9FDD-46BB-B829-726519F56626}"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5489D2-9FDD-46BB-B829-726519F56626}" type="datetimeFigureOut">
              <a:rPr lang="en-US" smtClean="0"/>
              <a:pPr/>
              <a:t>2/11/2016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5489D2-9FDD-46BB-B829-726519F56626}" type="datetimeFigureOut">
              <a:rPr lang="en-US" smtClean="0"/>
              <a:pPr/>
              <a:t>2/11/2016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489D2-9FDD-46BB-B829-726519F56626}" type="datetimeFigureOut">
              <a:rPr lang="en-US" smtClean="0"/>
              <a:pPr/>
              <a:t>2/11/2016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5489D2-9FDD-46BB-B829-726519F56626}"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5DFFC-0F31-467E-80FC-13C633D31C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5489D2-9FDD-46BB-B829-726519F56626}" type="datetimeFigureOut">
              <a:rPr lang="en-US" smtClean="0"/>
              <a:pPr/>
              <a:t>2/11/2016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1C5DFFC-0F31-467E-80FC-13C633D31CE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5489D2-9FDD-46BB-B829-726519F56626}" type="datetimeFigureOut">
              <a:rPr lang="en-US" smtClean="0"/>
              <a:pPr/>
              <a:t>2/11/2016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C5DFFC-0F31-467E-80FC-13C633D31CE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534400" cy="1828800"/>
          </a:xfrm>
        </p:spPr>
        <p:txBody>
          <a:bodyPr>
            <a:normAutofit/>
          </a:bodyPr>
          <a:lstStyle/>
          <a:p>
            <a:r>
              <a:rPr lang="en-US" sz="5000" dirty="0" smtClean="0"/>
              <a:t>Obsessive Compulsive  Disorder</a:t>
            </a:r>
            <a:endParaRPr lang="en-US" sz="5000" dirty="0"/>
          </a:p>
        </p:txBody>
      </p:sp>
      <p:pic>
        <p:nvPicPr>
          <p:cNvPr id="4" name="Picture 3" descr="brain gear.jpg"/>
          <p:cNvPicPr>
            <a:picLocks noChangeAspect="1"/>
          </p:cNvPicPr>
          <p:nvPr/>
        </p:nvPicPr>
        <p:blipFill>
          <a:blip r:embed="rId2" cstate="print"/>
          <a:stretch>
            <a:fillRect/>
          </a:stretch>
        </p:blipFill>
        <p:spPr>
          <a:xfrm>
            <a:off x="228600" y="3657600"/>
            <a:ext cx="2396924" cy="2667000"/>
          </a:xfrm>
          <a:prstGeom prst="ellipse">
            <a:avLst/>
          </a:prstGeom>
          <a:blipFill dpi="0" rotWithShape="1">
            <a:blip r:embed="rId3" cstate="print">
              <a:alphaModFix amt="32000"/>
            </a:blip>
            <a:srcRect/>
            <a:tile tx="0" ty="0" sx="100000" sy="100000" flip="none" algn="tl"/>
          </a:blipFill>
          <a:ln>
            <a:noFill/>
          </a:ln>
          <a:effectLst>
            <a:softEdge rad="1270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5867400" cy="5562600"/>
          </a:xfrm>
        </p:spPr>
        <p:txBody>
          <a:bodyPr/>
          <a:lstStyle/>
          <a:p>
            <a:pPr marL="1124712" lvl="2" indent="-457200">
              <a:buFont typeface="+mj-lt"/>
              <a:buAutoNum type="alphaLcPeriod" startAt="3"/>
            </a:pPr>
            <a:r>
              <a:rPr lang="en-US" dirty="0" smtClean="0"/>
              <a:t>All appliances had to be unplugged and each one had to be rechecked multiple times resulting in a 2 hour delay in leaving for work.</a:t>
            </a:r>
          </a:p>
          <a:p>
            <a:pPr marL="1124712" lvl="2" indent="-457200">
              <a:buFont typeface="+mj-lt"/>
              <a:buAutoNum type="alphaLcPeriod" startAt="3"/>
            </a:pPr>
            <a:r>
              <a:rPr lang="en-US" dirty="0" smtClean="0"/>
              <a:t>Worries that she may have been in an accident while driving and hurt someone accidently resulting in her driving back to check.</a:t>
            </a:r>
          </a:p>
          <a:p>
            <a:pPr marL="1124712" lvl="2" indent="-457200">
              <a:buFont typeface="+mj-lt"/>
              <a:buAutoNum type="alphaLcPeriod" startAt="3"/>
            </a:pPr>
            <a:r>
              <a:rPr lang="en-US" dirty="0" smtClean="0"/>
              <a:t>Exposure and response prevention therapy – force the client to leave lights on and appliances plugged in while limiting checking behaviors.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685800"/>
            <a:ext cx="2723961" cy="3581400"/>
          </a:xfrm>
          <a:prstGeom prst="rect">
            <a:avLst/>
          </a:prstGeom>
        </p:spPr>
      </p:pic>
    </p:spTree>
    <p:extLst>
      <p:ext uri="{BB962C8B-B14F-4D97-AF65-F5344CB8AC3E}">
        <p14:creationId xmlns:p14="http://schemas.microsoft.com/office/powerpoint/2010/main" val="507090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6172200" cy="5715000"/>
          </a:xfrm>
        </p:spPr>
        <p:txBody>
          <a:bodyPr>
            <a:normAutofit/>
          </a:bodyPr>
          <a:lstStyle/>
          <a:p>
            <a:pPr marL="514350" indent="-514350">
              <a:buFont typeface="+mj-lt"/>
              <a:buAutoNum type="alphaUcPeriod" startAt="3"/>
            </a:pPr>
            <a:r>
              <a:rPr lang="en-US" dirty="0" smtClean="0"/>
              <a:t>Measuring OCD</a:t>
            </a:r>
          </a:p>
          <a:p>
            <a:pPr marL="880110" lvl="1" indent="-514350">
              <a:buFont typeface="+mj-lt"/>
              <a:buAutoNum type="arabicPeriod"/>
            </a:pPr>
            <a:r>
              <a:rPr lang="en-US" dirty="0" smtClean="0"/>
              <a:t>Y-BOCS = The Yale-Brown Obsessive Compulsive Scale.</a:t>
            </a:r>
          </a:p>
          <a:p>
            <a:pPr marL="1154430" lvl="2" indent="-514350">
              <a:buFont typeface="+mj-lt"/>
              <a:buAutoNum type="alphaLcPeriod"/>
            </a:pPr>
            <a:r>
              <a:rPr lang="en-US" dirty="0" smtClean="0"/>
              <a:t>One of the most reliable and valid instruments for screening for OCD</a:t>
            </a:r>
          </a:p>
          <a:p>
            <a:pPr marL="1154430" lvl="2" indent="-514350">
              <a:buFont typeface="+mj-lt"/>
              <a:buAutoNum type="alphaLcPeriod"/>
            </a:pPr>
            <a:r>
              <a:rPr lang="en-US" dirty="0" smtClean="0"/>
              <a:t>10 items on a 4 point scale</a:t>
            </a:r>
          </a:p>
          <a:p>
            <a:pPr marL="1154430" lvl="2" indent="-514350">
              <a:buFont typeface="+mj-lt"/>
              <a:buAutoNum type="alphaLcPeriod"/>
            </a:pPr>
            <a:r>
              <a:rPr lang="en-US" dirty="0" smtClean="0"/>
              <a:t>0-7 = subclinical while 32 – 40 = extreme</a:t>
            </a:r>
          </a:p>
          <a:p>
            <a:pPr marL="880110" lvl="1" indent="-514350">
              <a:buFont typeface="+mj-lt"/>
              <a:buAutoNum type="arabicPeriod"/>
            </a:pPr>
            <a:r>
              <a:rPr lang="en-US" dirty="0" smtClean="0"/>
              <a:t>OCI = Obsessive Compulsive Inventory (OCI-R revised) </a:t>
            </a:r>
          </a:p>
          <a:p>
            <a:pPr marL="1154430" lvl="2" indent="-514350">
              <a:buFont typeface="+mj-lt"/>
              <a:buAutoNum type="alphaLcPeriod"/>
            </a:pPr>
            <a:r>
              <a:rPr lang="en-US" dirty="0" smtClean="0"/>
              <a:t>42 item 0-4 </a:t>
            </a:r>
            <a:r>
              <a:rPr lang="en-US" dirty="0" err="1" smtClean="0"/>
              <a:t>likert</a:t>
            </a:r>
            <a:r>
              <a:rPr lang="en-US" dirty="0" smtClean="0"/>
              <a:t> score </a:t>
            </a:r>
          </a:p>
          <a:p>
            <a:pPr marL="1154430" lvl="2" indent="-514350">
              <a:buFont typeface="+mj-lt"/>
              <a:buAutoNum type="alphaLcPeriod"/>
            </a:pPr>
            <a:r>
              <a:rPr lang="en-US" dirty="0" smtClean="0"/>
              <a:t>7 sub scores for different types of behaviors</a:t>
            </a:r>
          </a:p>
          <a:p>
            <a:pPr marL="1154430" lvl="2" indent="-514350">
              <a:buFont typeface="+mj-lt"/>
              <a:buAutoNum type="alphaLcPeriod"/>
            </a:pPr>
            <a:r>
              <a:rPr lang="en-US" dirty="0" smtClean="0"/>
              <a:t>Scales include (washing, checking, doubting, ordering, obsessions, hoarding, neutralizing</a:t>
            </a:r>
            <a:endParaRPr lang="en-US" dirty="0"/>
          </a:p>
        </p:txBody>
      </p:sp>
    </p:spTree>
    <p:extLst>
      <p:ext uri="{BB962C8B-B14F-4D97-AF65-F5344CB8AC3E}">
        <p14:creationId xmlns:p14="http://schemas.microsoft.com/office/powerpoint/2010/main" val="287186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5480"/>
            <a:ext cx="6019800" cy="4389120"/>
          </a:xfrm>
        </p:spPr>
        <p:txBody>
          <a:bodyPr>
            <a:normAutofit lnSpcReduction="10000"/>
          </a:bodyPr>
          <a:lstStyle/>
          <a:p>
            <a:pPr marL="850392" lvl="1" indent="-457200">
              <a:buFont typeface="+mj-lt"/>
              <a:buAutoNum type="arabicPeriod" startAt="3"/>
            </a:pPr>
            <a:r>
              <a:rPr lang="en-US" dirty="0" smtClean="0"/>
              <a:t>VOCI = Vancouver Obsessional compulsive Inventory another validated measure of OCD.  </a:t>
            </a:r>
          </a:p>
          <a:p>
            <a:pPr marL="1124712" lvl="2" indent="-457200">
              <a:buFont typeface="+mj-lt"/>
              <a:buAutoNum type="alphaLcPeriod"/>
            </a:pPr>
            <a:r>
              <a:rPr lang="en-US" dirty="0" smtClean="0"/>
              <a:t>55 items on a scale of 0-4.  </a:t>
            </a:r>
          </a:p>
          <a:p>
            <a:pPr marL="1124712" lvl="2" indent="-457200">
              <a:buFont typeface="+mj-lt"/>
              <a:buAutoNum type="alphaLcPeriod"/>
            </a:pPr>
            <a:r>
              <a:rPr lang="en-US" dirty="0" smtClean="0"/>
              <a:t>Creates 6 subscales – Checking, obsessions, hoarding, perfectionism, indecisiveness.</a:t>
            </a:r>
          </a:p>
          <a:p>
            <a:pPr marL="850392" lvl="1" indent="-457200">
              <a:buFont typeface="+mj-lt"/>
              <a:buAutoNum type="arabicPeriod" startAt="3"/>
            </a:pPr>
            <a:r>
              <a:rPr lang="en-US" dirty="0" smtClean="0"/>
              <a:t>MOCI – </a:t>
            </a:r>
            <a:r>
              <a:rPr lang="en-US" dirty="0" err="1" smtClean="0"/>
              <a:t>Maudsley</a:t>
            </a:r>
            <a:r>
              <a:rPr lang="en-US" dirty="0" smtClean="0"/>
              <a:t> Obsessive-Compulsive Inventory </a:t>
            </a:r>
          </a:p>
          <a:p>
            <a:pPr marL="1124712" lvl="2" indent="-457200">
              <a:buFont typeface="+mj-lt"/>
              <a:buAutoNum type="alphaLcPeriod"/>
            </a:pPr>
            <a:r>
              <a:rPr lang="en-US" dirty="0" smtClean="0"/>
              <a:t>A forced choice yes/no test with 30 questions </a:t>
            </a:r>
          </a:p>
          <a:p>
            <a:pPr marL="1124712" lvl="2" indent="-457200">
              <a:buFont typeface="+mj-lt"/>
              <a:buAutoNum type="alphaLcPeriod"/>
            </a:pPr>
            <a:r>
              <a:rPr lang="en-US" dirty="0" smtClean="0"/>
              <a:t>4 subscales, checking, cleaning/washing, slowness, doubting.  </a:t>
            </a:r>
            <a:endParaRPr lang="en-US" dirty="0"/>
          </a:p>
        </p:txBody>
      </p:sp>
    </p:spTree>
    <p:extLst>
      <p:ext uri="{BB962C8B-B14F-4D97-AF65-F5344CB8AC3E}">
        <p14:creationId xmlns:p14="http://schemas.microsoft.com/office/powerpoint/2010/main" val="798464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533400"/>
            <a:ext cx="8610600" cy="5791200"/>
          </a:xfrm>
        </p:spPr>
        <p:txBody>
          <a:bodyPr/>
          <a:lstStyle/>
          <a:p>
            <a:pPr lvl="1"/>
            <a:r>
              <a:rPr lang="en-US" dirty="0" smtClean="0"/>
              <a:t>4.  Validity and Reliability of Measures</a:t>
            </a:r>
          </a:p>
          <a:p>
            <a:pPr lvl="2"/>
            <a:r>
              <a:rPr lang="en-US" dirty="0" smtClean="0"/>
              <a:t>a.  Goodman et al.</a:t>
            </a:r>
          </a:p>
          <a:p>
            <a:pPr lvl="3"/>
            <a:r>
              <a:rPr lang="en-US" dirty="0" smtClean="0"/>
              <a:t>Studied the reliability of the YBOCS</a:t>
            </a:r>
          </a:p>
          <a:p>
            <a:pPr lvl="3"/>
            <a:r>
              <a:rPr lang="en-US" dirty="0" smtClean="0"/>
              <a:t>Examined 40 patients with OCD</a:t>
            </a:r>
          </a:p>
          <a:p>
            <a:pPr lvl="3"/>
            <a:r>
              <a:rPr lang="en-US" dirty="0" err="1" smtClean="0"/>
              <a:t>Cornbach’s</a:t>
            </a:r>
            <a:r>
              <a:rPr lang="en-US" dirty="0" smtClean="0"/>
              <a:t> </a:t>
            </a:r>
            <a:r>
              <a:rPr lang="el-GR" dirty="0" smtClean="0"/>
              <a:t>α</a:t>
            </a:r>
            <a:r>
              <a:rPr lang="en-US" dirty="0" smtClean="0"/>
              <a:t> = a measure of reliability showed high internal consistency meaning it was reliable</a:t>
            </a:r>
          </a:p>
          <a:p>
            <a:pPr lvl="3"/>
            <a:r>
              <a:rPr lang="en-US" dirty="0" smtClean="0"/>
              <a:t>Found that it is a reliable instrument for measuring the severity of the illness</a:t>
            </a:r>
          </a:p>
          <a:p>
            <a:pPr lvl="2"/>
            <a:r>
              <a:rPr lang="en-US" dirty="0" smtClean="0"/>
              <a:t>b.  Kim et al.</a:t>
            </a:r>
          </a:p>
          <a:p>
            <a:pPr lvl="3"/>
            <a:r>
              <a:rPr lang="en-US" dirty="0" smtClean="0"/>
              <a:t>Compared the YBOCS the SC-90 (Symptom Checklist 90) and the NIMH-GOCS (National Institute of Mental Health – Global Obsessive Compulsive Scale)</a:t>
            </a:r>
          </a:p>
          <a:p>
            <a:pPr lvl="3"/>
            <a:r>
              <a:rPr lang="en-US" dirty="0" smtClean="0"/>
              <a:t>23 patients</a:t>
            </a:r>
          </a:p>
          <a:p>
            <a:pPr lvl="3"/>
            <a:r>
              <a:rPr lang="en-US" dirty="0" smtClean="0"/>
              <a:t>Found the YBOCS and NIMH-GOCS to be reliable but the SC-90 was not.</a:t>
            </a:r>
            <a:endParaRPr lang="en-US" dirty="0"/>
          </a:p>
        </p:txBody>
      </p:sp>
    </p:spTree>
    <p:extLst>
      <p:ext uri="{BB962C8B-B14F-4D97-AF65-F5344CB8AC3E}">
        <p14:creationId xmlns:p14="http://schemas.microsoft.com/office/powerpoint/2010/main" val="981320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c.  </a:t>
            </a:r>
            <a:r>
              <a:rPr lang="en-US" dirty="0" err="1" smtClean="0"/>
              <a:t>Sternberger</a:t>
            </a:r>
            <a:r>
              <a:rPr lang="en-US" dirty="0" smtClean="0"/>
              <a:t> and Burns</a:t>
            </a:r>
          </a:p>
          <a:p>
            <a:pPr lvl="3"/>
            <a:r>
              <a:rPr lang="en-US" dirty="0" smtClean="0"/>
              <a:t>Examined 22 total individuals with 11 scoring in the highest level of the MOCI and 11 scoring in the normal range.</a:t>
            </a:r>
          </a:p>
          <a:p>
            <a:pPr lvl="3"/>
            <a:r>
              <a:rPr lang="en-US" dirty="0" smtClean="0"/>
              <a:t>This study found that the MOCI was a valid instrument </a:t>
            </a:r>
            <a:r>
              <a:rPr lang="en-US" smtClean="0"/>
              <a:t>for rating OCD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428999"/>
            <a:ext cx="3543300" cy="3297995"/>
          </a:xfrm>
          <a:prstGeom prst="rect">
            <a:avLst/>
          </a:prstGeom>
        </p:spPr>
      </p:pic>
    </p:spTree>
    <p:extLst>
      <p:ext uri="{BB962C8B-B14F-4D97-AF65-F5344CB8AC3E}">
        <p14:creationId xmlns:p14="http://schemas.microsoft.com/office/powerpoint/2010/main" val="2831606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Explanations of OCD</a:t>
            </a:r>
            <a:endParaRPr lang="en-US" dirty="0"/>
          </a:p>
        </p:txBody>
      </p:sp>
      <p:sp>
        <p:nvSpPr>
          <p:cNvPr id="3" name="Content Placeholder 2"/>
          <p:cNvSpPr>
            <a:spLocks noGrp="1"/>
          </p:cNvSpPr>
          <p:nvPr>
            <p:ph idx="1"/>
          </p:nvPr>
        </p:nvSpPr>
        <p:spPr>
          <a:xfrm>
            <a:off x="228600" y="1847088"/>
            <a:ext cx="8610600" cy="4389120"/>
          </a:xfrm>
        </p:spPr>
        <p:txBody>
          <a:bodyPr>
            <a:normAutofit/>
          </a:bodyPr>
          <a:lstStyle/>
          <a:p>
            <a:pPr marL="514350" indent="-514350">
              <a:buFont typeface="+mj-lt"/>
              <a:buAutoNum type="alphaUcPeriod"/>
            </a:pPr>
            <a:r>
              <a:rPr lang="en-US" dirty="0" smtClean="0"/>
              <a:t>Biomedical</a:t>
            </a:r>
          </a:p>
          <a:p>
            <a:pPr marL="880110" lvl="1" indent="-514350">
              <a:buFont typeface="+mj-lt"/>
              <a:buAutoNum type="arabicPeriod"/>
            </a:pPr>
            <a:r>
              <a:rPr lang="en-US" dirty="0" smtClean="0"/>
              <a:t>Genetic Influences </a:t>
            </a:r>
          </a:p>
          <a:p>
            <a:pPr marL="1154430" lvl="2" indent="-514350">
              <a:buFont typeface="+mj-lt"/>
              <a:buAutoNum type="alphaLcPeriod"/>
            </a:pPr>
            <a:r>
              <a:rPr lang="en-US" dirty="0" smtClean="0"/>
              <a:t>Meta-analysis done by Billet, Richter &amp; Kennedy 1998 looked at 109 twins (80 identical and 29 fraternal) found moderate concordance rates for identical 54/80 whereas only 9/29 in fraternal</a:t>
            </a:r>
          </a:p>
          <a:p>
            <a:pPr marL="1154430" lvl="2" indent="-514350">
              <a:buFont typeface="+mj-lt"/>
              <a:buAutoNum type="alphaLcPeriod"/>
            </a:pPr>
            <a:r>
              <a:rPr lang="en-US" dirty="0" err="1" smtClean="0"/>
              <a:t>Hoaker</a:t>
            </a:r>
            <a:r>
              <a:rPr lang="en-US" dirty="0" smtClean="0"/>
              <a:t> and </a:t>
            </a:r>
            <a:r>
              <a:rPr lang="en-US" dirty="0" err="1" smtClean="0"/>
              <a:t>Schnurr</a:t>
            </a:r>
            <a:r>
              <a:rPr lang="en-US" dirty="0" smtClean="0"/>
              <a:t> found concordance rate of 50-60% in twins</a:t>
            </a:r>
          </a:p>
          <a:p>
            <a:pPr marL="1154430" lvl="2" indent="-514350">
              <a:buFont typeface="+mj-lt"/>
              <a:buAutoNum type="alphaLcPeriod"/>
            </a:pPr>
            <a:r>
              <a:rPr lang="en-US" dirty="0" smtClean="0"/>
              <a:t>Pedigree studies done by Carey and </a:t>
            </a:r>
            <a:r>
              <a:rPr lang="en-US" dirty="0" err="1" smtClean="0"/>
              <a:t>Gottesman</a:t>
            </a:r>
            <a:r>
              <a:rPr lang="en-US" dirty="0" smtClean="0"/>
              <a:t> in 1981 also indicated about a 10% concordance rate (higher than probability) for having a 1</a:t>
            </a:r>
            <a:r>
              <a:rPr lang="en-US" baseline="30000" dirty="0" smtClean="0"/>
              <a:t>st</a:t>
            </a:r>
            <a:r>
              <a:rPr lang="en-US" dirty="0" smtClean="0"/>
              <a:t> degree relative also with the </a:t>
            </a:r>
            <a:r>
              <a:rPr lang="en-US" dirty="0" err="1" smtClean="0"/>
              <a:t>Dx</a:t>
            </a:r>
            <a:endParaRPr lang="en-US" dirty="0" smtClean="0"/>
          </a:p>
          <a:p>
            <a:pPr marL="514350" indent="-514350">
              <a:buFont typeface="+mj-lt"/>
              <a:buAutoNum type="alphaUcPeriod"/>
            </a:pPr>
            <a:endParaRPr lang="en-US" dirty="0"/>
          </a:p>
        </p:txBody>
      </p:sp>
    </p:spTree>
    <p:extLst>
      <p:ext uri="{BB962C8B-B14F-4D97-AF65-F5344CB8AC3E}">
        <p14:creationId xmlns:p14="http://schemas.microsoft.com/office/powerpoint/2010/main" val="2702049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0" y="1935480"/>
            <a:ext cx="7543800" cy="4389120"/>
          </a:xfrm>
        </p:spPr>
        <p:txBody>
          <a:bodyPr/>
          <a:lstStyle/>
          <a:p>
            <a:pPr lvl="1"/>
            <a:r>
              <a:rPr lang="en-US" dirty="0" smtClean="0"/>
              <a:t>2.  Murphy et al 2003 identified the </a:t>
            </a:r>
            <a:r>
              <a:rPr lang="en-US" dirty="0" err="1" smtClean="0"/>
              <a:t>hSert</a:t>
            </a:r>
            <a:r>
              <a:rPr lang="en-US" dirty="0" smtClean="0"/>
              <a:t> gene as a key component in OCD</a:t>
            </a:r>
          </a:p>
          <a:p>
            <a:pPr lvl="2"/>
            <a:r>
              <a:rPr lang="en-US" dirty="0" smtClean="0"/>
              <a:t>a.  They studied 112 unrelated individuals with OCD and 271 patients with other disorders or no disorders</a:t>
            </a:r>
          </a:p>
          <a:p>
            <a:pPr lvl="2"/>
            <a:r>
              <a:rPr lang="en-US" dirty="0" smtClean="0"/>
              <a:t>b.  Identified a gene responsible for the transport of serotonin (</a:t>
            </a:r>
            <a:r>
              <a:rPr lang="en-US" dirty="0" err="1" smtClean="0"/>
              <a:t>hSERT</a:t>
            </a:r>
            <a:r>
              <a:rPr lang="en-US" dirty="0" smtClean="0"/>
              <a:t>) which increases the reuptake of serotonin and thus decreases the amount of serotonin available. Furthermore they noted a second mutation on 5-HTTLPR has the same effect compounding the negative effect on serotonin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060192"/>
            <a:ext cx="2137410" cy="3352800"/>
          </a:xfrm>
          <a:prstGeom prst="rect">
            <a:avLst/>
          </a:prstGeom>
        </p:spPr>
      </p:pic>
    </p:spTree>
    <p:extLst>
      <p:ext uri="{BB962C8B-B14F-4D97-AF65-F5344CB8AC3E}">
        <p14:creationId xmlns:p14="http://schemas.microsoft.com/office/powerpoint/2010/main" val="14450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6248400" cy="5486400"/>
          </a:xfrm>
        </p:spPr>
        <p:txBody>
          <a:bodyPr/>
          <a:lstStyle/>
          <a:p>
            <a:pPr marL="880110" lvl="1" indent="-514350">
              <a:buFont typeface="+mj-lt"/>
              <a:buAutoNum type="arabicPeriod" startAt="2"/>
            </a:pPr>
            <a:r>
              <a:rPr lang="en-US" dirty="0" smtClean="0"/>
              <a:t>The role of Serotonin</a:t>
            </a:r>
          </a:p>
          <a:p>
            <a:pPr marL="1154430" lvl="2" indent="-514350">
              <a:buFont typeface="+mj-lt"/>
              <a:buAutoNum type="alphaLcPeriod"/>
            </a:pPr>
            <a:r>
              <a:rPr lang="en-US" dirty="0" smtClean="0"/>
              <a:t>During the 1960’s it was discovered that the tricyclic </a:t>
            </a:r>
            <a:r>
              <a:rPr lang="en-US" dirty="0" err="1" smtClean="0"/>
              <a:t>Anafranil</a:t>
            </a:r>
            <a:r>
              <a:rPr lang="en-US" dirty="0" smtClean="0"/>
              <a:t> was effective in reducing the symptoms of OCD</a:t>
            </a:r>
          </a:p>
          <a:p>
            <a:pPr marL="1154430" lvl="2" indent="-514350">
              <a:buFont typeface="+mj-lt"/>
              <a:buAutoNum type="alphaLcPeriod"/>
            </a:pPr>
            <a:r>
              <a:rPr lang="en-US" dirty="0" err="1" smtClean="0"/>
              <a:t>Anafranil</a:t>
            </a:r>
            <a:r>
              <a:rPr lang="en-US" dirty="0" smtClean="0"/>
              <a:t> was found to be more effective than other </a:t>
            </a:r>
            <a:r>
              <a:rPr lang="en-US" dirty="0" err="1" smtClean="0"/>
              <a:t>tricyclics</a:t>
            </a:r>
            <a:r>
              <a:rPr lang="en-US" dirty="0" smtClean="0"/>
              <a:t> using double-blind placebo studies.</a:t>
            </a:r>
          </a:p>
          <a:p>
            <a:pPr marL="1154430" lvl="2" indent="-514350">
              <a:buFont typeface="+mj-lt"/>
              <a:buAutoNum type="alphaLcPeriod"/>
            </a:pPr>
            <a:r>
              <a:rPr lang="en-US" dirty="0" smtClean="0"/>
              <a:t>This effectiveness was believed due to the drug’s influence on serotonin</a:t>
            </a:r>
          </a:p>
          <a:p>
            <a:pPr marL="1154430" lvl="2" indent="-514350">
              <a:buFont typeface="+mj-lt"/>
              <a:buAutoNum type="alphaLcPeriod"/>
            </a:pPr>
            <a:r>
              <a:rPr lang="en-US" dirty="0" smtClean="0"/>
              <a:t>Further research on newer SSRI’s which directly target serotonin are even more effective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609600"/>
            <a:ext cx="2540000" cy="3276600"/>
          </a:xfrm>
          <a:prstGeom prst="rect">
            <a:avLst/>
          </a:prstGeom>
        </p:spPr>
      </p:pic>
    </p:spTree>
    <p:extLst>
      <p:ext uri="{BB962C8B-B14F-4D97-AF65-F5344CB8AC3E}">
        <p14:creationId xmlns:p14="http://schemas.microsoft.com/office/powerpoint/2010/main" val="1359397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5867400" cy="5486400"/>
          </a:xfrm>
        </p:spPr>
        <p:txBody>
          <a:bodyPr>
            <a:normAutofit/>
          </a:bodyPr>
          <a:lstStyle/>
          <a:p>
            <a:pPr marL="850392" lvl="1" indent="-457200">
              <a:buFont typeface="+mj-lt"/>
              <a:buAutoNum type="arabicPeriod" startAt="3"/>
            </a:pPr>
            <a:r>
              <a:rPr lang="en-US" dirty="0" smtClean="0"/>
              <a:t>Abnormalities in Brain Functioning</a:t>
            </a:r>
          </a:p>
          <a:p>
            <a:pPr marL="1124712" lvl="2" indent="-457200">
              <a:buFont typeface="+mj-lt"/>
              <a:buAutoNum type="alphaLcPeriod"/>
            </a:pPr>
            <a:r>
              <a:rPr lang="en-US" dirty="0" smtClean="0"/>
              <a:t>No studies have revealed consistent issues with structure HOWEVER, studies have shown a difference in functioning</a:t>
            </a:r>
          </a:p>
          <a:p>
            <a:pPr marL="1124712" lvl="2" indent="-457200">
              <a:buFont typeface="+mj-lt"/>
              <a:buAutoNum type="alphaLcPeriod"/>
            </a:pPr>
            <a:r>
              <a:rPr lang="en-US" dirty="0" smtClean="0"/>
              <a:t>PET Scans show that clients with OCD have abnormally active metabolic levels in the orbital prefrontal cortex and caudate nucleus (Brody &amp; Baxter 1996)</a:t>
            </a:r>
          </a:p>
          <a:p>
            <a:pPr marL="1124712" lvl="2" indent="-457200">
              <a:buFont typeface="+mj-lt"/>
              <a:buAutoNum type="alphaLcPeriod"/>
            </a:pPr>
            <a:r>
              <a:rPr lang="en-US" dirty="0" smtClean="0"/>
              <a:t>One theory ties the striatum a subcortical portion of the brain tied to behavioral responses to stimuli.  People with problems in this area can’t control impulses to check or intrusive thoughts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657224"/>
            <a:ext cx="2784884" cy="2847976"/>
          </a:xfrm>
          <a:prstGeom prst="rect">
            <a:avLst/>
          </a:prstGeom>
        </p:spPr>
      </p:pic>
    </p:spTree>
    <p:extLst>
      <p:ext uri="{BB962C8B-B14F-4D97-AF65-F5344CB8AC3E}">
        <p14:creationId xmlns:p14="http://schemas.microsoft.com/office/powerpoint/2010/main" val="933784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458200" cy="5867400"/>
          </a:xfrm>
        </p:spPr>
        <p:txBody>
          <a:bodyPr>
            <a:normAutofit/>
          </a:bodyPr>
          <a:lstStyle/>
          <a:p>
            <a:pPr marL="514350" indent="-514350">
              <a:buFont typeface="+mj-lt"/>
              <a:buAutoNum type="alphaUcPeriod" startAt="2"/>
            </a:pPr>
            <a:r>
              <a:rPr lang="en-US" dirty="0" smtClean="0"/>
              <a:t>Behavioral explanations</a:t>
            </a:r>
          </a:p>
          <a:p>
            <a:pPr marL="880110" lvl="1" indent="-514350">
              <a:buFont typeface="+mj-lt"/>
              <a:buAutoNum type="arabicPeriod"/>
            </a:pPr>
            <a:r>
              <a:rPr lang="en-US" dirty="0" err="1" smtClean="0"/>
              <a:t>Mowrer’s</a:t>
            </a:r>
            <a:r>
              <a:rPr lang="en-US" dirty="0" smtClean="0"/>
              <a:t> </a:t>
            </a:r>
            <a:r>
              <a:rPr lang="en-US" dirty="0" smtClean="0"/>
              <a:t>Two-process avoidance learning theory</a:t>
            </a:r>
          </a:p>
          <a:p>
            <a:pPr marL="1154430" lvl="2" indent="-514350">
              <a:buFont typeface="+mj-lt"/>
              <a:buAutoNum type="alphaLcPeriod"/>
            </a:pPr>
            <a:r>
              <a:rPr lang="en-US" dirty="0" smtClean="0"/>
              <a:t>The first part is based on classical conditioning whereby a neutral stimulus such as shaking hands becomes associated with a threatening thought such as contamination.</a:t>
            </a:r>
          </a:p>
          <a:p>
            <a:pPr marL="1154430" lvl="2" indent="-514350">
              <a:buFont typeface="+mj-lt"/>
              <a:buAutoNum type="alphaLcPeriod"/>
            </a:pPr>
            <a:r>
              <a:rPr lang="en-US" dirty="0" smtClean="0"/>
              <a:t>The second process involves operant conditioning whereby the individual discovers that the anxiety is relieved by a particular action such as hand washing. </a:t>
            </a:r>
          </a:p>
          <a:p>
            <a:pPr marL="1154430" lvl="2" indent="-514350">
              <a:buFont typeface="+mj-lt"/>
              <a:buAutoNum type="alphaLcPeriod"/>
            </a:pPr>
            <a:r>
              <a:rPr lang="en-US" dirty="0" smtClean="0"/>
              <a:t>When the anxiety leaves the hand washing is reinforced (negative reinforcement)</a:t>
            </a:r>
          </a:p>
          <a:p>
            <a:pPr marL="1154430" lvl="2" indent="-514350">
              <a:buFont typeface="+mj-lt"/>
              <a:buAutoNum type="alphaLcPeriod"/>
            </a:pPr>
            <a:r>
              <a:rPr lang="en-US" dirty="0" smtClean="0"/>
              <a:t>This becomes the basis of exposure therapy.</a:t>
            </a:r>
            <a:endParaRPr lang="en-US" dirty="0"/>
          </a:p>
        </p:txBody>
      </p:sp>
    </p:spTree>
    <p:extLst>
      <p:ext uri="{BB962C8B-B14F-4D97-AF65-F5344CB8AC3E}">
        <p14:creationId xmlns:p14="http://schemas.microsoft.com/office/powerpoint/2010/main" val="4268505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610600" cy="1143000"/>
          </a:xfrm>
        </p:spPr>
        <p:txBody>
          <a:bodyPr>
            <a:normAutofit/>
          </a:bodyPr>
          <a:lstStyle/>
          <a:p>
            <a:r>
              <a:rPr lang="en-US" dirty="0" smtClean="0"/>
              <a:t>I.  AICE Syllabus</a:t>
            </a:r>
            <a:endParaRPr lang="en-US" dirty="0"/>
          </a:p>
        </p:txBody>
      </p:sp>
      <p:sp>
        <p:nvSpPr>
          <p:cNvPr id="5" name="Content Placeholder 4"/>
          <p:cNvSpPr>
            <a:spLocks noGrp="1"/>
          </p:cNvSpPr>
          <p:nvPr>
            <p:ph idx="1"/>
          </p:nvPr>
        </p:nvSpPr>
        <p:spPr/>
        <p:txBody>
          <a:bodyPr>
            <a:normAutofit/>
          </a:bodyPr>
          <a:lstStyle/>
          <a:p>
            <a:pPr marL="514350" indent="-514350">
              <a:buFont typeface="+mj-lt"/>
              <a:buAutoNum type="alphaUcPeriod"/>
            </a:pPr>
            <a:r>
              <a:rPr lang="en-US" dirty="0" smtClean="0"/>
              <a:t>Definitions, measures and examples</a:t>
            </a:r>
            <a:endParaRPr lang="en-US" dirty="0"/>
          </a:p>
          <a:p>
            <a:pPr marL="880110" lvl="1" indent="-514350">
              <a:buFont typeface="+mj-lt"/>
              <a:buAutoNum type="arabicPeriod"/>
            </a:pPr>
            <a:r>
              <a:rPr lang="en-US" dirty="0" smtClean="0"/>
              <a:t>Define obsession/compulsion</a:t>
            </a:r>
            <a:endParaRPr lang="en-US" dirty="0"/>
          </a:p>
          <a:p>
            <a:pPr marL="880110" lvl="1" indent="-514350">
              <a:buFont typeface="+mj-lt"/>
              <a:buAutoNum type="arabicPeriod"/>
            </a:pPr>
            <a:r>
              <a:rPr lang="en-US" dirty="0" smtClean="0"/>
              <a:t>Case study</a:t>
            </a:r>
          </a:p>
          <a:p>
            <a:pPr marL="880110" lvl="1" indent="-514350">
              <a:buFont typeface="+mj-lt"/>
              <a:buAutoNum type="arabicPeriod"/>
            </a:pPr>
            <a:r>
              <a:rPr lang="en-US" dirty="0" smtClean="0"/>
              <a:t>Measuring OCD</a:t>
            </a:r>
          </a:p>
          <a:p>
            <a:pPr marL="514350" indent="-514350">
              <a:buFont typeface="+mj-lt"/>
              <a:buAutoNum type="alphaUcPeriod"/>
            </a:pPr>
            <a:r>
              <a:rPr lang="en-US" dirty="0" smtClean="0"/>
              <a:t>Explanations</a:t>
            </a:r>
          </a:p>
          <a:p>
            <a:pPr marL="880110" lvl="1" indent="-514350">
              <a:buFont typeface="+mj-lt"/>
              <a:buAutoNum type="arabicPeriod"/>
            </a:pPr>
            <a:r>
              <a:rPr lang="en-US" dirty="0" smtClean="0"/>
              <a:t>Psychoanalytic</a:t>
            </a:r>
          </a:p>
          <a:p>
            <a:pPr marL="880110" lvl="1" indent="-514350">
              <a:buFont typeface="+mj-lt"/>
              <a:buAutoNum type="arabicPeriod"/>
            </a:pPr>
            <a:r>
              <a:rPr lang="en-US" dirty="0" smtClean="0"/>
              <a:t>Biomedical</a:t>
            </a:r>
          </a:p>
          <a:p>
            <a:pPr marL="880110" lvl="1" indent="-514350">
              <a:buFont typeface="+mj-lt"/>
              <a:buAutoNum type="arabicPeriod"/>
            </a:pPr>
            <a:r>
              <a:rPr lang="en-US" dirty="0" smtClean="0"/>
              <a:t>cognitive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399" y="457200"/>
            <a:ext cx="2682777" cy="27432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534400" cy="5334000"/>
          </a:xfrm>
        </p:spPr>
        <p:txBody>
          <a:bodyPr/>
          <a:lstStyle/>
          <a:p>
            <a:pPr lvl="1"/>
            <a:r>
              <a:rPr lang="en-US" dirty="0" smtClean="0"/>
              <a:t>2.  </a:t>
            </a:r>
            <a:r>
              <a:rPr lang="en-US" dirty="0" err="1" smtClean="0"/>
              <a:t>Rachman</a:t>
            </a:r>
            <a:r>
              <a:rPr lang="en-US" dirty="0" smtClean="0"/>
              <a:t> and Hodgson supported Mower’s theory when they found that when OCD patients were exposed to a situation triggering their obsession they did experience anxiety.  They also found when they performed the ritual (compulsion) the anxiety was reduced. (see text book for full description)</a:t>
            </a:r>
          </a:p>
          <a:p>
            <a:pPr lvl="1"/>
            <a:r>
              <a:rPr lang="en-US" dirty="0" smtClean="0"/>
              <a:t>3.  Evaluation</a:t>
            </a:r>
          </a:p>
          <a:p>
            <a:pPr lvl="2"/>
            <a:r>
              <a:rPr lang="en-US" dirty="0" smtClean="0"/>
              <a:t>a.  Face Validity – this theory makes sense as we can see how a compulsion – washing hands, will reduce anxiety</a:t>
            </a:r>
          </a:p>
          <a:p>
            <a:pPr lvl="2"/>
            <a:r>
              <a:rPr lang="en-US" dirty="0" smtClean="0"/>
              <a:t>b.  Scientific support for exposure therapy (see next section) strongly supports this theory. (see text book for studies)</a:t>
            </a:r>
          </a:p>
          <a:p>
            <a:pPr lvl="2"/>
            <a:r>
              <a:rPr lang="en-US" dirty="0" smtClean="0"/>
              <a:t>c.  Tends to be reductionist in that the behavioral approach does not account for thoughts therefore it can’t explain obsessions.  It also does not account for genetics or evolutionary </a:t>
            </a:r>
            <a:r>
              <a:rPr lang="en-US" dirty="0" err="1" smtClean="0"/>
              <a:t>predispostions</a:t>
            </a:r>
            <a:endParaRPr lang="en-US" dirty="0"/>
          </a:p>
        </p:txBody>
      </p:sp>
    </p:spTree>
    <p:extLst>
      <p:ext uri="{BB962C8B-B14F-4D97-AF65-F5344CB8AC3E}">
        <p14:creationId xmlns:p14="http://schemas.microsoft.com/office/powerpoint/2010/main" val="3003909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d.  On your own think about how this explanation is more nature or nurture.</a:t>
            </a:r>
          </a:p>
          <a:p>
            <a:pPr lvl="2"/>
            <a:r>
              <a:rPr lang="en-US" dirty="0" smtClean="0"/>
              <a:t>e.  On your own think about if this explanation is deterministic</a:t>
            </a:r>
          </a:p>
          <a:p>
            <a:r>
              <a:rPr lang="en-US" dirty="0" smtClean="0"/>
              <a:t>C.  Cognitive explanations of OCD</a:t>
            </a:r>
          </a:p>
          <a:p>
            <a:pPr lvl="1"/>
            <a:r>
              <a:rPr lang="en-US" dirty="0" smtClean="0"/>
              <a:t>1.  Believe that everyone has negative intrusive thoughts.  What is different about OCD patients is that they blame themselves for these thoughts and expect bad things to happen</a:t>
            </a:r>
          </a:p>
          <a:p>
            <a:pPr lvl="1"/>
            <a:r>
              <a:rPr lang="en-US" dirty="0" smtClean="0"/>
              <a:t>2.  To avoid these negative outcomes they must take action (compulsions) to neutralize these thoughts.</a:t>
            </a:r>
          </a:p>
          <a:p>
            <a:pPr lvl="2"/>
            <a:endParaRPr lang="en-US" dirty="0" smtClean="0"/>
          </a:p>
        </p:txBody>
      </p:sp>
    </p:spTree>
    <p:extLst>
      <p:ext uri="{BB962C8B-B14F-4D97-AF65-F5344CB8AC3E}">
        <p14:creationId xmlns:p14="http://schemas.microsoft.com/office/powerpoint/2010/main" val="63058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3.  </a:t>
            </a:r>
            <a:r>
              <a:rPr lang="en-US" dirty="0" err="1" smtClean="0"/>
              <a:t>Salkovskis</a:t>
            </a:r>
            <a:r>
              <a:rPr lang="en-US" dirty="0" smtClean="0"/>
              <a:t> 2003 found that compulsions are based on cognitive errors.  He takes a partial behavioral approach when he considers the role of the compulsions in reducing anxiety but further explains that these reductions in anxiety never let the person check for the fallacy of their negative cognitions.</a:t>
            </a:r>
          </a:p>
          <a:p>
            <a:pPr lvl="2"/>
            <a:r>
              <a:rPr lang="en-US" dirty="0" smtClean="0"/>
              <a:t>a.  If you will recall in phobias, when the person learned that their anxiety had limits they were able to face their fears.</a:t>
            </a:r>
          </a:p>
          <a:p>
            <a:pPr lvl="2"/>
            <a:r>
              <a:rPr lang="en-US" dirty="0" smtClean="0"/>
              <a:t>b.  Here the person does the compulsion so they never learn that their obsessions are unfounded. </a:t>
            </a:r>
            <a:endParaRPr lang="en-US" dirty="0"/>
          </a:p>
        </p:txBody>
      </p:sp>
    </p:spTree>
    <p:extLst>
      <p:ext uri="{BB962C8B-B14F-4D97-AF65-F5344CB8AC3E}">
        <p14:creationId xmlns:p14="http://schemas.microsoft.com/office/powerpoint/2010/main" val="3291587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0"/>
            <a:ext cx="8610600" cy="5562600"/>
          </a:xfrm>
        </p:spPr>
        <p:txBody>
          <a:bodyPr>
            <a:normAutofit/>
          </a:bodyPr>
          <a:lstStyle/>
          <a:p>
            <a:pPr lvl="1"/>
            <a:r>
              <a:rPr lang="en-US" dirty="0" smtClean="0"/>
              <a:t>4.  </a:t>
            </a:r>
            <a:r>
              <a:rPr lang="en-US" dirty="0" err="1"/>
              <a:t>Neziroglu</a:t>
            </a:r>
            <a:r>
              <a:rPr lang="en-US" dirty="0"/>
              <a:t> et al. </a:t>
            </a:r>
            <a:r>
              <a:rPr lang="en-US" dirty="0" smtClean="0"/>
              <a:t>found </a:t>
            </a:r>
            <a:r>
              <a:rPr lang="en-US" dirty="0"/>
              <a:t>that 39% of female patients with obsessive compulsive disorder with children reported an onset of the disorder during </a:t>
            </a:r>
            <a:r>
              <a:rPr lang="en-US" dirty="0" smtClean="0"/>
              <a:t>pregnancy.</a:t>
            </a:r>
          </a:p>
          <a:p>
            <a:pPr lvl="1"/>
            <a:r>
              <a:rPr lang="en-US" dirty="0"/>
              <a:t>5</a:t>
            </a:r>
            <a:r>
              <a:rPr lang="en-US" dirty="0" smtClean="0"/>
              <a:t>. </a:t>
            </a:r>
            <a:r>
              <a:rPr lang="en-US" dirty="0"/>
              <a:t>Abramowitz’s review </a:t>
            </a:r>
            <a:r>
              <a:rPr lang="en-US" dirty="0" smtClean="0"/>
              <a:t>of </a:t>
            </a:r>
            <a:r>
              <a:rPr lang="en-US" dirty="0"/>
              <a:t>the faulty cognitions shown by obsessive compulsives also supports the exaggerated sense of personal responsibility explanation because such cognitive errors include the belief that thoughts can help to cause events (called thought–action fusion), e.g. “If I wish someone dead, that increases the chances they will die”; and the belief that mistakes and imperfection are intolerable and so they have a responsibility to be perfect, e.g. “I must ensure that I always do the right thing”. </a:t>
            </a:r>
            <a:r>
              <a:rPr lang="en-US" dirty="0" smtClean="0"/>
              <a:t> </a:t>
            </a:r>
            <a:endParaRPr lang="en-US" dirty="0"/>
          </a:p>
          <a:p>
            <a:pPr lvl="1"/>
            <a:endParaRPr lang="en-US" dirty="0"/>
          </a:p>
        </p:txBody>
      </p:sp>
    </p:spTree>
    <p:extLst>
      <p:ext uri="{BB962C8B-B14F-4D97-AF65-F5344CB8AC3E}">
        <p14:creationId xmlns:p14="http://schemas.microsoft.com/office/powerpoint/2010/main" val="196962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534400" cy="5486400"/>
          </a:xfrm>
        </p:spPr>
        <p:txBody>
          <a:bodyPr/>
          <a:lstStyle/>
          <a:p>
            <a:pPr lvl="1"/>
            <a:r>
              <a:rPr lang="en-US" dirty="0" smtClean="0"/>
              <a:t>6.  Evaluations</a:t>
            </a:r>
          </a:p>
          <a:p>
            <a:pPr lvl="2"/>
            <a:r>
              <a:rPr lang="en-US" dirty="0" smtClean="0"/>
              <a:t>a. </a:t>
            </a:r>
            <a:r>
              <a:rPr lang="en-US" dirty="0"/>
              <a:t>Research into cognitive factors relies on </a:t>
            </a:r>
            <a:r>
              <a:rPr lang="en-US" b="1" u="sng" dirty="0"/>
              <a:t>self-report</a:t>
            </a:r>
            <a:r>
              <a:rPr lang="en-US" dirty="0"/>
              <a:t>, e.g. the research whereby patients reported their symptoms developing during pregnancy. Such report is retrospective and so may not be accurately recalled. Furthermore, the self-report method yields subjective data as it is vulnerable to bias and distortion as a consequence of researcher effects and participant reactivity, e.g. patients may prefer to accept pregnancy as an explanation over other possible origins. Thus, the findings may be biased, and therefore not true, and so have limited validity. </a:t>
            </a:r>
            <a:endParaRPr lang="en-US" dirty="0" smtClean="0"/>
          </a:p>
          <a:p>
            <a:pPr lvl="2"/>
            <a:r>
              <a:rPr lang="en-US" dirty="0" smtClean="0"/>
              <a:t>b. </a:t>
            </a:r>
            <a:r>
              <a:rPr lang="en-US" b="1" dirty="0" smtClean="0"/>
              <a:t>Does not explain the causes </a:t>
            </a:r>
            <a:r>
              <a:rPr lang="en-US" dirty="0" smtClean="0"/>
              <a:t>The </a:t>
            </a:r>
            <a:r>
              <a:rPr lang="en-US" dirty="0"/>
              <a:t>research describes the nature of the thoughts of OCD patients rather than explaining the development of OCD because it is not clear what causes the negative cognitions in the first place, other than that some are triggered by pregnancy, but this is not true of all cases. </a:t>
            </a:r>
          </a:p>
          <a:p>
            <a:pPr lvl="2"/>
            <a:endParaRPr lang="en-US" dirty="0"/>
          </a:p>
        </p:txBody>
      </p:sp>
    </p:spTree>
    <p:extLst>
      <p:ext uri="{BB962C8B-B14F-4D97-AF65-F5344CB8AC3E}">
        <p14:creationId xmlns:p14="http://schemas.microsoft.com/office/powerpoint/2010/main" val="98960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257800"/>
          </a:xfrm>
        </p:spPr>
        <p:txBody>
          <a:bodyPr>
            <a:normAutofit/>
          </a:bodyPr>
          <a:lstStyle/>
          <a:p>
            <a:pPr marL="514350" indent="-514350">
              <a:buFont typeface="+mj-lt"/>
              <a:buAutoNum type="alphaUcPeriod" startAt="4"/>
            </a:pPr>
            <a:r>
              <a:rPr lang="en-US" dirty="0" smtClean="0"/>
              <a:t>Psychodynamic</a:t>
            </a:r>
          </a:p>
          <a:p>
            <a:pPr marL="880110" lvl="1" indent="-514350">
              <a:buFont typeface="+mj-lt"/>
              <a:buAutoNum type="arabicPeriod"/>
            </a:pPr>
            <a:r>
              <a:rPr lang="en-US" dirty="0" smtClean="0"/>
              <a:t>Freud would state that the subject is fixated in the anal stage of development</a:t>
            </a:r>
          </a:p>
          <a:p>
            <a:pPr marL="880110" lvl="1" indent="-514350">
              <a:buFont typeface="+mj-lt"/>
              <a:buAutoNum type="arabicPeriod"/>
            </a:pPr>
            <a:r>
              <a:rPr lang="en-US" dirty="0" smtClean="0"/>
              <a:t>OCD is seen as ego defense mechanisms gone to the extreme</a:t>
            </a:r>
          </a:p>
          <a:p>
            <a:pPr marL="1154430" lvl="2" indent="-514350">
              <a:buFont typeface="+mj-lt"/>
              <a:buAutoNum type="alphaLcPeriod"/>
            </a:pPr>
            <a:r>
              <a:rPr lang="en-US" dirty="0" smtClean="0"/>
              <a:t>Isolation – related to the obsessions – seen as unwanted foreign intrusions</a:t>
            </a:r>
          </a:p>
          <a:p>
            <a:pPr marL="1154430" lvl="2" indent="-514350">
              <a:buFont typeface="+mj-lt"/>
              <a:buAutoNum type="alphaLcPeriod"/>
            </a:pPr>
            <a:r>
              <a:rPr lang="en-US" dirty="0" smtClean="0"/>
              <a:t>Undoing – cancel out something disturbing by doing something else – washing hands undoes bad thoughts</a:t>
            </a:r>
          </a:p>
          <a:p>
            <a:pPr marL="1154430" lvl="2" indent="-514350">
              <a:buFont typeface="+mj-lt"/>
              <a:buAutoNum type="alphaLcPeriod"/>
            </a:pPr>
            <a:r>
              <a:rPr lang="en-US" dirty="0" smtClean="0"/>
              <a:t>Reaction formation – Acting the opposite allows you to suppress unwanted feelings by acting the opposite way.</a:t>
            </a:r>
            <a:endParaRPr lang="en-US" dirty="0"/>
          </a:p>
        </p:txBody>
      </p:sp>
    </p:spTree>
    <p:extLst>
      <p:ext uri="{BB962C8B-B14F-4D97-AF65-F5344CB8AC3E}">
        <p14:creationId xmlns:p14="http://schemas.microsoft.com/office/powerpoint/2010/main" val="256344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31520" lvl="2" indent="-457200">
              <a:buClr>
                <a:schemeClr val="accent3"/>
              </a:buClr>
              <a:buSzPct val="95000"/>
              <a:buFont typeface="+mj-lt"/>
              <a:buAutoNum type="arabicPeriod" startAt="3"/>
            </a:pPr>
            <a:r>
              <a:rPr lang="en-US" dirty="0"/>
              <a:t>Evaluation of this </a:t>
            </a:r>
            <a:r>
              <a:rPr lang="en-US" dirty="0" smtClean="0"/>
              <a:t>approach</a:t>
            </a:r>
          </a:p>
          <a:p>
            <a:pPr marL="1005840" lvl="3" indent="-457200">
              <a:buSzPct val="95000"/>
              <a:buFont typeface="+mj-lt"/>
              <a:buAutoNum type="alphaLcPeriod"/>
            </a:pPr>
            <a:r>
              <a:rPr lang="en-US" dirty="0" smtClean="0"/>
              <a:t>Reductionist – essentially Freud breaks OCD down to a problem with potty training and over-active defense mechanisms</a:t>
            </a:r>
          </a:p>
          <a:p>
            <a:pPr marL="1005840" lvl="3" indent="-457200">
              <a:buSzPct val="95000"/>
              <a:buFont typeface="+mj-lt"/>
              <a:buAutoNum type="alphaLcPeriod"/>
            </a:pPr>
            <a:r>
              <a:rPr lang="en-US" dirty="0" smtClean="0"/>
              <a:t>Unscientific – as the construct is nearly impossible to test, but studies by Gross in 1996 found no relation to “strict” potty training and the later development of OCD</a:t>
            </a:r>
          </a:p>
          <a:p>
            <a:pPr marL="1005840" lvl="3" indent="-457200">
              <a:buSzPct val="95000"/>
              <a:buFont typeface="+mj-lt"/>
              <a:buAutoNum type="alphaLcPeriod"/>
            </a:pPr>
            <a:endParaRPr lang="en-US" dirty="0"/>
          </a:p>
          <a:p>
            <a:endParaRPr lang="en-US" dirty="0"/>
          </a:p>
        </p:txBody>
      </p:sp>
    </p:spTree>
    <p:extLst>
      <p:ext uri="{BB962C8B-B14F-4D97-AF65-F5344CB8AC3E}">
        <p14:creationId xmlns:p14="http://schemas.microsoft.com/office/powerpoint/2010/main" val="1884971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Treating OCD</a:t>
            </a:r>
            <a:endParaRPr lang="en-US" dirty="0"/>
          </a:p>
        </p:txBody>
      </p:sp>
      <p:sp>
        <p:nvSpPr>
          <p:cNvPr id="3" name="Content Placeholder 2"/>
          <p:cNvSpPr>
            <a:spLocks noGrp="1"/>
          </p:cNvSpPr>
          <p:nvPr>
            <p:ph idx="1"/>
          </p:nvPr>
        </p:nvSpPr>
        <p:spPr>
          <a:xfrm>
            <a:off x="457200" y="1935480"/>
            <a:ext cx="8458200" cy="4389120"/>
          </a:xfrm>
        </p:spPr>
        <p:txBody>
          <a:bodyPr>
            <a:normAutofit lnSpcReduction="10000"/>
          </a:bodyPr>
          <a:lstStyle/>
          <a:p>
            <a:r>
              <a:rPr lang="en-US" dirty="0" smtClean="0"/>
              <a:t>A.  Drug Therapy</a:t>
            </a:r>
          </a:p>
          <a:p>
            <a:pPr marL="850392" lvl="1" indent="-457200">
              <a:buFont typeface="+mj-lt"/>
              <a:buAutoNum type="arabicPeriod"/>
            </a:pPr>
            <a:r>
              <a:rPr lang="en-US" dirty="0" smtClean="0"/>
              <a:t>As mentioned previously treatment with SSRI’s and </a:t>
            </a:r>
            <a:r>
              <a:rPr lang="en-US" dirty="0" err="1" smtClean="0"/>
              <a:t>Anafranil</a:t>
            </a:r>
            <a:r>
              <a:rPr lang="en-US" dirty="0" smtClean="0"/>
              <a:t> have been shown to be efficacious </a:t>
            </a:r>
          </a:p>
          <a:p>
            <a:pPr marL="850392" lvl="1" indent="-457200">
              <a:buFont typeface="+mj-lt"/>
              <a:buAutoNum type="arabicPeriod"/>
            </a:pPr>
            <a:r>
              <a:rPr lang="en-US" dirty="0" err="1" smtClean="0"/>
              <a:t>Selvi</a:t>
            </a:r>
            <a:r>
              <a:rPr lang="en-US" dirty="0" smtClean="0"/>
              <a:t> et al 2011</a:t>
            </a:r>
          </a:p>
          <a:p>
            <a:pPr marL="1124712" lvl="2" indent="-457200">
              <a:buFont typeface="+mj-lt"/>
              <a:buAutoNum type="alphaLcPeriod"/>
            </a:pPr>
            <a:r>
              <a:rPr lang="en-US" dirty="0" smtClean="0"/>
              <a:t>Initially study 90 patients on SSRI’s alone who showed no improvement in symptomology</a:t>
            </a:r>
          </a:p>
          <a:p>
            <a:pPr marL="1124712" lvl="2" indent="-457200">
              <a:buFont typeface="+mj-lt"/>
              <a:buAutoNum type="alphaLcPeriod"/>
            </a:pPr>
            <a:r>
              <a:rPr lang="en-US" dirty="0" smtClean="0"/>
              <a:t>Took 41 of these patients and randomly assigned them to take either </a:t>
            </a:r>
            <a:r>
              <a:rPr lang="en-US" dirty="0" err="1" smtClean="0"/>
              <a:t>risperidone</a:t>
            </a:r>
            <a:r>
              <a:rPr lang="en-US" dirty="0" smtClean="0"/>
              <a:t> and </a:t>
            </a:r>
            <a:r>
              <a:rPr lang="en-US" dirty="0" err="1" smtClean="0"/>
              <a:t>aripiprazole</a:t>
            </a:r>
            <a:r>
              <a:rPr lang="en-US" dirty="0" smtClean="0"/>
              <a:t> in addition to the SSRI’s for 8 weeks.</a:t>
            </a:r>
          </a:p>
          <a:p>
            <a:pPr marL="1124712" lvl="2" indent="-457200">
              <a:buFont typeface="+mj-lt"/>
              <a:buAutoNum type="alphaLcPeriod"/>
            </a:pPr>
            <a:r>
              <a:rPr lang="en-US" dirty="0" smtClean="0"/>
              <a:t>Measured success by at least a 35% decrease in Y-BOCS score.</a:t>
            </a:r>
          </a:p>
          <a:p>
            <a:pPr marL="1124712" lvl="2" indent="-457200">
              <a:buFont typeface="+mj-lt"/>
              <a:buAutoNum type="alphaLcPeriod"/>
            </a:pPr>
            <a:r>
              <a:rPr lang="en-US" dirty="0" err="1" smtClean="0"/>
              <a:t>Aripiprazole</a:t>
            </a:r>
            <a:r>
              <a:rPr lang="en-US" dirty="0" smtClean="0"/>
              <a:t> group had at least 50% of the group showing a 35% decrease and the </a:t>
            </a:r>
            <a:r>
              <a:rPr lang="en-US" dirty="0" err="1" smtClean="0"/>
              <a:t>risperidone</a:t>
            </a:r>
            <a:r>
              <a:rPr lang="en-US" dirty="0" smtClean="0"/>
              <a:t> group had a 72.2% decrease</a:t>
            </a:r>
          </a:p>
          <a:p>
            <a:pPr marL="1124712" lvl="2" indent="-457200">
              <a:buFont typeface="+mj-lt"/>
              <a:buAutoNum type="alphaLcPeriod"/>
            </a:pPr>
            <a:endParaRPr lang="en-US" dirty="0"/>
          </a:p>
        </p:txBody>
      </p:sp>
    </p:spTree>
    <p:extLst>
      <p:ext uri="{BB962C8B-B14F-4D97-AF65-F5344CB8AC3E}">
        <p14:creationId xmlns:p14="http://schemas.microsoft.com/office/powerpoint/2010/main" val="98103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305800" cy="5334000"/>
          </a:xfrm>
        </p:spPr>
        <p:txBody>
          <a:bodyPr>
            <a:normAutofit/>
          </a:bodyPr>
          <a:lstStyle/>
          <a:p>
            <a:pPr marL="850392" lvl="1" indent="-457200">
              <a:buFont typeface="+mj-lt"/>
              <a:buAutoNum type="arabicPeriod" startAt="3"/>
            </a:pPr>
            <a:r>
              <a:rPr lang="en-US" dirty="0" smtClean="0"/>
              <a:t>Another study by </a:t>
            </a:r>
            <a:r>
              <a:rPr lang="en-US" dirty="0" err="1" smtClean="0"/>
              <a:t>Askari</a:t>
            </a:r>
            <a:r>
              <a:rPr lang="en-US" dirty="0" smtClean="0"/>
              <a:t> et al 2012 did similar research using </a:t>
            </a:r>
            <a:r>
              <a:rPr lang="en-US" dirty="0" err="1" smtClean="0"/>
              <a:t>granisetron</a:t>
            </a:r>
            <a:r>
              <a:rPr lang="en-US" dirty="0" smtClean="0"/>
              <a:t> in conjunction with fluvoxamine (an SSRI known as </a:t>
            </a:r>
            <a:r>
              <a:rPr lang="en-US" dirty="0" err="1" smtClean="0"/>
              <a:t>Luvox</a:t>
            </a:r>
            <a:r>
              <a:rPr lang="en-US" dirty="0" smtClean="0"/>
              <a:t>).</a:t>
            </a:r>
          </a:p>
          <a:p>
            <a:pPr marL="1124712" lvl="2" indent="-457200">
              <a:buFont typeface="+mj-lt"/>
              <a:buAutoNum type="alphaLcParenR"/>
            </a:pPr>
            <a:r>
              <a:rPr lang="en-US" dirty="0" smtClean="0"/>
              <a:t>Also used a 35 % decrease in Y-BOCS score as a measure</a:t>
            </a:r>
          </a:p>
          <a:p>
            <a:pPr marL="1124712" lvl="2" indent="-457200">
              <a:buFont typeface="+mj-lt"/>
              <a:buAutoNum type="alphaLcParenR"/>
            </a:pPr>
            <a:r>
              <a:rPr lang="en-US" dirty="0" smtClean="0"/>
              <a:t>100% had achieved this by 8 weeks and 90% had achieved complete remission as evidenced by a score of 16 or less on the Y-BOCS</a:t>
            </a:r>
          </a:p>
          <a:p>
            <a:pPr marL="1124712" lvl="2" indent="-457200">
              <a:buFont typeface="+mj-lt"/>
              <a:buAutoNum type="alphaLcParenR"/>
            </a:pPr>
            <a:r>
              <a:rPr lang="en-US" dirty="0" smtClean="0"/>
              <a:t>Only 35% of those in the placebo condition had achieved the same response</a:t>
            </a:r>
          </a:p>
        </p:txBody>
      </p:sp>
    </p:spTree>
    <p:extLst>
      <p:ext uri="{BB962C8B-B14F-4D97-AF65-F5344CB8AC3E}">
        <p14:creationId xmlns:p14="http://schemas.microsoft.com/office/powerpoint/2010/main" val="262026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43000"/>
            <a:ext cx="8610600" cy="5181600"/>
          </a:xfrm>
        </p:spPr>
        <p:txBody>
          <a:bodyPr>
            <a:normAutofit lnSpcReduction="10000"/>
          </a:bodyPr>
          <a:lstStyle/>
          <a:p>
            <a:r>
              <a:rPr lang="en-US" dirty="0" smtClean="0"/>
              <a:t>B.  Cognitive therapy </a:t>
            </a:r>
            <a:r>
              <a:rPr lang="en-US" dirty="0"/>
              <a:t>– same as previous cases in that you identify faulty thinking patterns involved in problem behavior. </a:t>
            </a:r>
            <a:endParaRPr lang="en-US" dirty="0" smtClean="0"/>
          </a:p>
          <a:p>
            <a:pPr lvl="1"/>
            <a:r>
              <a:rPr lang="en-US" dirty="0" smtClean="0"/>
              <a:t>1.  Focus on how patients interpret their obsession including why they have it and what will happen if they don’t find some way to relieve it.</a:t>
            </a:r>
          </a:p>
          <a:p>
            <a:pPr lvl="1"/>
            <a:r>
              <a:rPr lang="en-US" dirty="0" smtClean="0"/>
              <a:t>2.  Ask the person to challenge the thoughts in the same way we did with phobias.  See if the anxiety will kill you.</a:t>
            </a:r>
          </a:p>
          <a:p>
            <a:pPr lvl="1"/>
            <a:r>
              <a:rPr lang="en-US" dirty="0" smtClean="0"/>
              <a:t>3.  Patients fill out thought record (see example in class)</a:t>
            </a:r>
          </a:p>
          <a:p>
            <a:pPr lvl="2"/>
            <a:r>
              <a:rPr lang="en-US" dirty="0" smtClean="0"/>
              <a:t>a.  Where was I/what was I doing when the obsession began</a:t>
            </a:r>
          </a:p>
          <a:p>
            <a:pPr lvl="2"/>
            <a:r>
              <a:rPr lang="en-US" dirty="0" smtClean="0"/>
              <a:t>b.  What intrusive thought or ideas did I have</a:t>
            </a:r>
          </a:p>
          <a:p>
            <a:pPr lvl="2"/>
            <a:r>
              <a:rPr lang="en-US" dirty="0" smtClean="0"/>
              <a:t>c.  What meaning did I apply to the obsession</a:t>
            </a:r>
          </a:p>
          <a:p>
            <a:pPr lvl="2"/>
            <a:r>
              <a:rPr lang="en-US" dirty="0" smtClean="0"/>
              <a:t>d.  What did I do about the obsession</a:t>
            </a:r>
            <a:endParaRPr lang="en-US" dirty="0"/>
          </a:p>
          <a:p>
            <a:endParaRPr lang="en-US" dirty="0"/>
          </a:p>
        </p:txBody>
      </p:sp>
    </p:spTree>
    <p:extLst>
      <p:ext uri="{BB962C8B-B14F-4D97-AF65-F5344CB8AC3E}">
        <p14:creationId xmlns:p14="http://schemas.microsoft.com/office/powerpoint/2010/main" val="2931678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lphaUcPeriod" startAt="3"/>
            </a:pPr>
            <a:r>
              <a:rPr lang="en-US" dirty="0" smtClean="0"/>
              <a:t>Treating OCD</a:t>
            </a:r>
          </a:p>
          <a:p>
            <a:pPr marL="880110" lvl="1" indent="-514350">
              <a:buFont typeface="+mj-lt"/>
              <a:buAutoNum type="arabicPeriod"/>
            </a:pPr>
            <a:r>
              <a:rPr lang="en-US" dirty="0" smtClean="0"/>
              <a:t>Systematic Desensitization</a:t>
            </a:r>
          </a:p>
          <a:p>
            <a:pPr marL="880110" lvl="1" indent="-514350">
              <a:buFont typeface="+mj-lt"/>
              <a:buAutoNum type="arabicPeriod"/>
            </a:pPr>
            <a:r>
              <a:rPr lang="en-US" dirty="0" smtClean="0"/>
              <a:t>Flooding</a:t>
            </a:r>
          </a:p>
          <a:p>
            <a:pPr marL="880110" lvl="1" indent="-514350">
              <a:buFont typeface="+mj-lt"/>
              <a:buAutoNum type="arabicPeriod"/>
            </a:pPr>
            <a:r>
              <a:rPr lang="en-US" dirty="0" smtClean="0"/>
              <a:t>Applied tension</a:t>
            </a:r>
          </a:p>
          <a:p>
            <a:pPr marL="880110" lvl="1" indent="-514350">
              <a:buFont typeface="+mj-lt"/>
              <a:buAutoNum type="arabicPeriod"/>
            </a:pPr>
            <a:r>
              <a:rPr lang="en-US" dirty="0" smtClean="0"/>
              <a:t>CBT</a:t>
            </a:r>
          </a:p>
          <a:p>
            <a:pPr marL="880110" lvl="1" indent="-514350">
              <a:buFont typeface="+mj-lt"/>
              <a:buAutoNum type="arabicPeriod"/>
            </a:pPr>
            <a:r>
              <a:rPr lang="en-US" dirty="0" smtClean="0"/>
              <a:t>Biomedical</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551543"/>
            <a:ext cx="4004276" cy="3487057"/>
          </a:xfrm>
          <a:prstGeom prst="rect">
            <a:avLst/>
          </a:prstGeom>
        </p:spPr>
      </p:pic>
    </p:spTree>
    <p:extLst>
      <p:ext uri="{BB962C8B-B14F-4D97-AF65-F5344CB8AC3E}">
        <p14:creationId xmlns:p14="http://schemas.microsoft.com/office/powerpoint/2010/main" val="4049050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Example of a Thought Record Situation: </a:t>
            </a:r>
            <a:endParaRPr lang="en-US" dirty="0" smtClean="0"/>
          </a:p>
          <a:p>
            <a:pPr lvl="1"/>
            <a:r>
              <a:rPr lang="en-US" dirty="0" smtClean="0"/>
              <a:t>Sitting </a:t>
            </a:r>
            <a:r>
              <a:rPr lang="en-US" dirty="0"/>
              <a:t>at home watching television. </a:t>
            </a:r>
            <a:endParaRPr lang="en-US" dirty="0" smtClean="0"/>
          </a:p>
          <a:p>
            <a:pPr lvl="1"/>
            <a:r>
              <a:rPr lang="en-US" dirty="0" smtClean="0"/>
              <a:t>Intrusive </a:t>
            </a:r>
            <a:r>
              <a:rPr lang="en-US" dirty="0"/>
              <a:t>Thought: "God doesn't care." </a:t>
            </a:r>
            <a:endParaRPr lang="en-US" dirty="0" smtClean="0"/>
          </a:p>
          <a:p>
            <a:pPr lvl="1"/>
            <a:r>
              <a:rPr lang="en-US" dirty="0" smtClean="0"/>
              <a:t>Appraisal </a:t>
            </a:r>
            <a:r>
              <a:rPr lang="en-US" dirty="0"/>
              <a:t>of Intrusive Thought: </a:t>
            </a:r>
            <a:endParaRPr lang="en-US" dirty="0" smtClean="0"/>
          </a:p>
          <a:p>
            <a:pPr lvl="2"/>
            <a:r>
              <a:rPr lang="en-US" dirty="0" smtClean="0"/>
              <a:t>1</a:t>
            </a:r>
            <a:r>
              <a:rPr lang="en-US" dirty="0"/>
              <a:t>. I am a bad person for thinking blasphemous thoughts. </a:t>
            </a:r>
            <a:endParaRPr lang="en-US" dirty="0" smtClean="0"/>
          </a:p>
          <a:p>
            <a:pPr lvl="2"/>
            <a:r>
              <a:rPr lang="en-US" dirty="0" smtClean="0"/>
              <a:t>2</a:t>
            </a:r>
            <a:r>
              <a:rPr lang="en-US" dirty="0"/>
              <a:t>. God will punish my family and me. </a:t>
            </a:r>
            <a:endParaRPr lang="en-US" dirty="0" smtClean="0"/>
          </a:p>
          <a:p>
            <a:pPr lvl="2"/>
            <a:r>
              <a:rPr lang="en-US" dirty="0" smtClean="0"/>
              <a:t>3</a:t>
            </a:r>
            <a:r>
              <a:rPr lang="en-US" dirty="0"/>
              <a:t>. I must be losing my mind if I can't stop these thoughts from happening. </a:t>
            </a:r>
            <a:endParaRPr lang="en-US" dirty="0" smtClean="0"/>
          </a:p>
          <a:p>
            <a:pPr lvl="1"/>
            <a:r>
              <a:rPr lang="en-US" dirty="0" smtClean="0"/>
              <a:t>Ritual</a:t>
            </a:r>
            <a:r>
              <a:rPr lang="en-US" dirty="0"/>
              <a:t>: Engage in prayer. </a:t>
            </a:r>
            <a:endParaRPr lang="en-US" dirty="0" smtClean="0"/>
          </a:p>
          <a:p>
            <a:pPr lvl="1"/>
            <a:r>
              <a:rPr lang="en-US" dirty="0" smtClean="0"/>
              <a:t>Engage </a:t>
            </a:r>
            <a:r>
              <a:rPr lang="en-US" dirty="0"/>
              <a:t>in </a:t>
            </a:r>
            <a:r>
              <a:rPr lang="en-US" dirty="0" err="1"/>
              <a:t>behaviours</a:t>
            </a:r>
            <a:r>
              <a:rPr lang="en-US" dirty="0"/>
              <a:t> of atonement. </a:t>
            </a:r>
          </a:p>
        </p:txBody>
      </p:sp>
    </p:spTree>
    <p:extLst>
      <p:ext uri="{BB962C8B-B14F-4D97-AF65-F5344CB8AC3E}">
        <p14:creationId xmlns:p14="http://schemas.microsoft.com/office/powerpoint/2010/main" val="3580653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4.  After </a:t>
            </a:r>
            <a:r>
              <a:rPr lang="en-US" dirty="0"/>
              <a:t>people learn to identify their intrusive thoughts and the meanings they apply to them, the next steps </a:t>
            </a:r>
            <a:r>
              <a:rPr lang="en-US" dirty="0" smtClean="0"/>
              <a:t>are:</a:t>
            </a:r>
          </a:p>
          <a:p>
            <a:pPr lvl="2"/>
            <a:r>
              <a:rPr lang="en-US" dirty="0" smtClean="0"/>
              <a:t>a.  Examine </a:t>
            </a:r>
            <a:r>
              <a:rPr lang="en-US" dirty="0"/>
              <a:t>the evidence that supports and does not support the </a:t>
            </a:r>
            <a:r>
              <a:rPr lang="en-US" dirty="0" smtClean="0"/>
              <a:t>obsession.</a:t>
            </a:r>
          </a:p>
          <a:p>
            <a:pPr lvl="2"/>
            <a:r>
              <a:rPr lang="en-US" dirty="0" smtClean="0"/>
              <a:t>b.  Identify </a:t>
            </a:r>
            <a:r>
              <a:rPr lang="en-US" dirty="0"/>
              <a:t>cognitive distortions in the appraisals of the </a:t>
            </a:r>
            <a:r>
              <a:rPr lang="en-US" dirty="0" smtClean="0"/>
              <a:t>obsession.</a:t>
            </a:r>
          </a:p>
          <a:p>
            <a:pPr lvl="2"/>
            <a:r>
              <a:rPr lang="en-US" dirty="0" smtClean="0"/>
              <a:t>c.  Begin </a:t>
            </a:r>
            <a:r>
              <a:rPr lang="en-US" dirty="0"/>
              <a:t>to develop a less threatening and alternative response to the intrusive thought/image/idea</a:t>
            </a:r>
            <a:r>
              <a:rPr lang="en-US" dirty="0" smtClean="0"/>
              <a:t>.</a:t>
            </a:r>
          </a:p>
          <a:p>
            <a:pPr lvl="1"/>
            <a:r>
              <a:rPr lang="en-US" dirty="0" smtClean="0"/>
              <a:t>5.  Most often this will be combined with behavioral therapy especially Exposure and Response Prevention (ERP – see next section) </a:t>
            </a:r>
            <a:endParaRPr lang="en-US" dirty="0"/>
          </a:p>
        </p:txBody>
      </p:sp>
    </p:spTree>
    <p:extLst>
      <p:ext uri="{BB962C8B-B14F-4D97-AF65-F5344CB8AC3E}">
        <p14:creationId xmlns:p14="http://schemas.microsoft.com/office/powerpoint/2010/main" val="489722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C.  Behavioral Therapy – Exposure and Response Prevention</a:t>
            </a:r>
          </a:p>
          <a:p>
            <a:pPr lvl="1"/>
            <a:r>
              <a:rPr lang="en-US" dirty="0" smtClean="0"/>
              <a:t>1.  Similar to flooding in Phobias in that patient is exposed directly to his/her anxiety causing stimuli.  For example must use the toilet without washing hands</a:t>
            </a:r>
          </a:p>
          <a:p>
            <a:pPr lvl="1"/>
            <a:r>
              <a:rPr lang="en-US" dirty="0" smtClean="0"/>
              <a:t>2.  Begins with creating a hierarchy similar to that in phobias.</a:t>
            </a:r>
          </a:p>
          <a:p>
            <a:pPr lvl="1"/>
            <a:r>
              <a:rPr lang="en-US" dirty="0" smtClean="0"/>
              <a:t>3.  Works on the behavioral concept of habituation.  Once you are exposed and prevented from responding you will be come used to (habituated to) the anxiety and it will then diminish.  </a:t>
            </a:r>
          </a:p>
          <a:p>
            <a:pPr lvl="1"/>
            <a:r>
              <a:rPr lang="en-US" dirty="0" smtClean="0"/>
              <a:t>4.  Starts with the most mild item in the hierarchy and them moves to more difficult items</a:t>
            </a:r>
            <a:endParaRPr lang="en-US" dirty="0"/>
          </a:p>
        </p:txBody>
      </p:sp>
    </p:spTree>
    <p:extLst>
      <p:ext uri="{BB962C8B-B14F-4D97-AF65-F5344CB8AC3E}">
        <p14:creationId xmlns:p14="http://schemas.microsoft.com/office/powerpoint/2010/main" val="12202792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534400" cy="5181600"/>
          </a:xfrm>
        </p:spPr>
        <p:txBody>
          <a:bodyPr/>
          <a:lstStyle/>
          <a:p>
            <a:r>
              <a:rPr lang="en-US" dirty="0" smtClean="0"/>
              <a:t>D.  Support for CBT</a:t>
            </a:r>
          </a:p>
          <a:p>
            <a:pPr lvl="1"/>
            <a:r>
              <a:rPr lang="en-US" dirty="0" smtClean="0"/>
              <a:t>1. </a:t>
            </a:r>
            <a:r>
              <a:rPr lang="en-US" dirty="0"/>
              <a:t>Bolton et al 2011 examined brief CBT, full CBT and a wait-list condition for 96 children with OCD.  Both CBT groups showed a significant decline in Y-BOCS </a:t>
            </a:r>
            <a:r>
              <a:rPr lang="en-US" dirty="0" smtClean="0"/>
              <a:t>score showing that brief CBT is not only effective but cost effective as well.</a:t>
            </a:r>
          </a:p>
          <a:p>
            <a:pPr lvl="1"/>
            <a:r>
              <a:rPr lang="en-US" dirty="0" smtClean="0"/>
              <a:t>2.</a:t>
            </a:r>
            <a:r>
              <a:rPr lang="en-US" dirty="0"/>
              <a:t> </a:t>
            </a:r>
            <a:r>
              <a:rPr lang="en-US" dirty="0" err="1"/>
              <a:t>Olatunji</a:t>
            </a:r>
            <a:r>
              <a:rPr lang="en-US" dirty="0"/>
              <a:t> et al 2013 compared behavioral therapy (BT) to CBT with 62 adults with an OCD </a:t>
            </a:r>
            <a:r>
              <a:rPr lang="en-US" dirty="0" err="1"/>
              <a:t>Dx</a:t>
            </a:r>
            <a:r>
              <a:rPr lang="en-US" dirty="0"/>
              <a:t>.  Again the Y-BOCS was the DV and the BT was found to be superior to CBT</a:t>
            </a:r>
          </a:p>
          <a:p>
            <a:pPr lvl="1"/>
            <a:endParaRPr lang="en-US" dirty="0"/>
          </a:p>
        </p:txBody>
      </p:sp>
    </p:spTree>
    <p:extLst>
      <p:ext uri="{BB962C8B-B14F-4D97-AF65-F5344CB8AC3E}">
        <p14:creationId xmlns:p14="http://schemas.microsoft.com/office/powerpoint/2010/main" val="1945422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5943600" cy="5562600"/>
          </a:xfrm>
        </p:spPr>
        <p:txBody>
          <a:bodyPr/>
          <a:lstStyle/>
          <a:p>
            <a:r>
              <a:rPr lang="en-US" dirty="0"/>
              <a:t>E</a:t>
            </a:r>
            <a:r>
              <a:rPr lang="en-US" dirty="0" smtClean="0"/>
              <a:t>.  Psychoanalytic Therapy</a:t>
            </a:r>
          </a:p>
          <a:p>
            <a:pPr marL="850392" lvl="1" indent="-457200">
              <a:buFont typeface="+mj-lt"/>
              <a:buAutoNum type="arabicPeriod"/>
            </a:pPr>
            <a:r>
              <a:rPr lang="en-US" dirty="0" smtClean="0"/>
              <a:t>Techniques</a:t>
            </a:r>
          </a:p>
          <a:p>
            <a:pPr marL="1124712" lvl="2" indent="-457200">
              <a:buFont typeface="+mj-lt"/>
              <a:buAutoNum type="alphaLcPeriod"/>
            </a:pPr>
            <a:r>
              <a:rPr lang="en-US" dirty="0" smtClean="0"/>
              <a:t>Free association</a:t>
            </a:r>
          </a:p>
          <a:p>
            <a:pPr marL="1124712" lvl="2" indent="-457200">
              <a:buFont typeface="+mj-lt"/>
              <a:buAutoNum type="alphaLcPeriod"/>
            </a:pPr>
            <a:r>
              <a:rPr lang="en-US" dirty="0" smtClean="0"/>
              <a:t>Dream Analysis</a:t>
            </a:r>
          </a:p>
          <a:p>
            <a:pPr marL="1124712" lvl="2" indent="-457200">
              <a:buFont typeface="+mj-lt"/>
              <a:buAutoNum type="alphaLcPeriod"/>
            </a:pPr>
            <a:r>
              <a:rPr lang="en-US" dirty="0" smtClean="0"/>
              <a:t>Hypnosis</a:t>
            </a:r>
          </a:p>
          <a:p>
            <a:pPr marL="850392" lvl="1" indent="-457200">
              <a:buFont typeface="+mj-lt"/>
              <a:buAutoNum type="arabicPeriod"/>
            </a:pPr>
            <a:r>
              <a:rPr lang="en-US" dirty="0" err="1" smtClean="0"/>
              <a:t>Chlebowski</a:t>
            </a:r>
            <a:r>
              <a:rPr lang="en-US" dirty="0" smtClean="0"/>
              <a:t> &amp; Gregory 2009 found that psychoanalytic therapy with late onset patients was effective.</a:t>
            </a:r>
          </a:p>
          <a:p>
            <a:pPr marL="850392" lvl="1" indent="-457200">
              <a:buFont typeface="+mj-lt"/>
              <a:buAutoNum type="arabicPeriod"/>
            </a:pPr>
            <a:r>
              <a:rPr lang="en-US" dirty="0" err="1" smtClean="0"/>
              <a:t>Leichsenring</a:t>
            </a:r>
            <a:r>
              <a:rPr lang="en-US" dirty="0" smtClean="0"/>
              <a:t> et al 2008 found that long term psychoanalysis was associated with significant reduction in the OCD symptoms </a:t>
            </a:r>
            <a:endParaRPr lang="en-US" dirty="0"/>
          </a:p>
        </p:txBody>
      </p:sp>
    </p:spTree>
    <p:extLst>
      <p:ext uri="{BB962C8B-B14F-4D97-AF65-F5344CB8AC3E}">
        <p14:creationId xmlns:p14="http://schemas.microsoft.com/office/powerpoint/2010/main" val="4077797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1"/>
            <a:ext cx="8229600" cy="1143000"/>
          </a:xfrm>
        </p:spPr>
        <p:txBody>
          <a:bodyPr>
            <a:noAutofit/>
          </a:bodyPr>
          <a:lstStyle/>
          <a:p>
            <a:r>
              <a:rPr lang="en-US" sz="4000" dirty="0" smtClean="0"/>
              <a:t>II.  Definitions, measures &amp; examples</a:t>
            </a:r>
            <a:endParaRPr lang="en-US" sz="4000" dirty="0"/>
          </a:p>
        </p:txBody>
      </p:sp>
      <p:sp>
        <p:nvSpPr>
          <p:cNvPr id="3" name="Content Placeholder 2"/>
          <p:cNvSpPr>
            <a:spLocks noGrp="1"/>
          </p:cNvSpPr>
          <p:nvPr>
            <p:ph idx="1"/>
          </p:nvPr>
        </p:nvSpPr>
        <p:spPr>
          <a:xfrm>
            <a:off x="152400" y="1676400"/>
            <a:ext cx="5943600" cy="4876800"/>
          </a:xfrm>
        </p:spPr>
        <p:txBody>
          <a:bodyPr>
            <a:normAutofit fontScale="92500"/>
          </a:bodyPr>
          <a:lstStyle/>
          <a:p>
            <a:pPr marL="514350" indent="-514350">
              <a:buFont typeface="+mj-lt"/>
              <a:buAutoNum type="alphaUcPeriod"/>
            </a:pPr>
            <a:r>
              <a:rPr lang="en-US" dirty="0" smtClean="0"/>
              <a:t>Definitions of key terms</a:t>
            </a:r>
          </a:p>
          <a:p>
            <a:pPr marL="880110" lvl="1" indent="-514350">
              <a:buFont typeface="+mj-lt"/>
              <a:buAutoNum type="arabicPeriod"/>
            </a:pPr>
            <a:r>
              <a:rPr lang="en-US" dirty="0" smtClean="0"/>
              <a:t>Obsession = a recurring and persistent thought that interferes with normal behavior</a:t>
            </a:r>
          </a:p>
          <a:p>
            <a:pPr marL="1154430" lvl="2" indent="-514350">
              <a:buFont typeface="+mj-lt"/>
              <a:buAutoNum type="alphaLcPeriod"/>
            </a:pPr>
            <a:r>
              <a:rPr lang="en-US" dirty="0" smtClean="0"/>
              <a:t>Fear of germs, contamination, etc.</a:t>
            </a:r>
          </a:p>
          <a:p>
            <a:pPr marL="1154430" lvl="2" indent="-514350">
              <a:buFont typeface="+mj-lt"/>
              <a:buAutoNum type="alphaLcPeriod"/>
            </a:pPr>
            <a:r>
              <a:rPr lang="en-US" dirty="0" smtClean="0"/>
              <a:t>Fear of harm coming to self or loved ones as a result of one’s own actions (e.g. if I forget to turn off the stove the house will burn down and my family will die.)</a:t>
            </a:r>
          </a:p>
          <a:p>
            <a:pPr marL="1154430" lvl="2" indent="-514350">
              <a:buFont typeface="+mj-lt"/>
              <a:buAutoNum type="alphaLcPeriod"/>
            </a:pPr>
            <a:r>
              <a:rPr lang="en-US" dirty="0" smtClean="0"/>
              <a:t>Other common themes include religious obsessions, sexual obsessions and a need for symmetry</a:t>
            </a:r>
          </a:p>
          <a:p>
            <a:pPr marL="1154430" lvl="2" indent="-514350">
              <a:buFont typeface="+mj-lt"/>
              <a:buAutoNum type="alphaLcPeriod"/>
            </a:pPr>
            <a:r>
              <a:rPr lang="en-US" dirty="0" smtClean="0"/>
              <a:t>This was found to be true in a cross-cultural sample study by Gibbs in 1996</a:t>
            </a:r>
          </a:p>
          <a:p>
            <a:pPr marL="1154430" lvl="2" indent="-514350">
              <a:buFont typeface="+mj-lt"/>
              <a:buAutoNum type="alphaLcPeriod"/>
            </a:pPr>
            <a:endParaRPr lang="en-US" dirty="0" smtClean="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32946" y="1524001"/>
            <a:ext cx="2621280" cy="3048000"/>
          </a:xfrm>
          <a:prstGeom prst="rect">
            <a:avLst/>
          </a:prstGeom>
        </p:spPr>
      </p:pic>
    </p:spTree>
    <p:extLst>
      <p:ext uri="{BB962C8B-B14F-4D97-AF65-F5344CB8AC3E}">
        <p14:creationId xmlns:p14="http://schemas.microsoft.com/office/powerpoint/2010/main" val="423242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6096000" cy="5486400"/>
          </a:xfrm>
        </p:spPr>
        <p:txBody>
          <a:bodyPr/>
          <a:lstStyle/>
          <a:p>
            <a:pPr marL="850392" lvl="1" indent="-457200">
              <a:buFont typeface="+mj-lt"/>
              <a:buAutoNum type="arabicPeriod" startAt="2"/>
            </a:pPr>
            <a:r>
              <a:rPr lang="en-US" dirty="0" smtClean="0"/>
              <a:t>Compulsions = a recurring action a person is forced to enact</a:t>
            </a:r>
          </a:p>
          <a:p>
            <a:pPr marL="1124712" lvl="2" indent="-457200">
              <a:buFont typeface="+mj-lt"/>
              <a:buAutoNum type="alphaLcPeriod"/>
            </a:pPr>
            <a:r>
              <a:rPr lang="en-US" dirty="0" smtClean="0"/>
              <a:t>Washing hands repeatedly</a:t>
            </a:r>
          </a:p>
          <a:p>
            <a:pPr marL="1124712" lvl="2" indent="-457200">
              <a:buFont typeface="+mj-lt"/>
              <a:buAutoNum type="alphaLcPeriod"/>
            </a:pPr>
            <a:r>
              <a:rPr lang="en-US" dirty="0" smtClean="0"/>
              <a:t>Checking (locks, the stove etc..) repeatedly</a:t>
            </a:r>
          </a:p>
          <a:p>
            <a:pPr marL="1124712" lvl="2" indent="-457200">
              <a:buFont typeface="+mj-lt"/>
              <a:buAutoNum type="alphaLcPeriod"/>
            </a:pPr>
            <a:r>
              <a:rPr lang="en-US" dirty="0" smtClean="0"/>
              <a:t>Doubting – an action was completed and being forced to re-do it.</a:t>
            </a:r>
          </a:p>
          <a:p>
            <a:pPr marL="1124712" lvl="2" indent="-457200">
              <a:buFont typeface="+mj-lt"/>
              <a:buAutoNum type="alphaLcPeriod"/>
            </a:pPr>
            <a:r>
              <a:rPr lang="en-US" dirty="0" smtClean="0"/>
              <a:t>Touching repeatedly.  Must touch objects that one passes by.</a:t>
            </a:r>
          </a:p>
          <a:p>
            <a:pPr marL="1124712" lvl="2" indent="-457200">
              <a:buFont typeface="+mj-lt"/>
              <a:buAutoNum type="alphaLcPeriod"/>
            </a:pPr>
            <a:r>
              <a:rPr lang="en-US" dirty="0" smtClean="0"/>
              <a:t>Ordering and organizing – must put things in order or sequence</a:t>
            </a:r>
          </a:p>
          <a:p>
            <a:pPr marL="1124712" lvl="2" indent="-457200">
              <a:buFont typeface="+mj-lt"/>
              <a:buAutoNum type="alphaLcPeriod"/>
            </a:pPr>
            <a:r>
              <a:rPr lang="en-US" dirty="0" smtClean="0"/>
              <a:t>Repeating words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457200"/>
            <a:ext cx="2895600" cy="3140075"/>
          </a:xfrm>
          <a:prstGeom prst="rect">
            <a:avLst/>
          </a:prstGeom>
        </p:spPr>
      </p:pic>
    </p:spTree>
    <p:extLst>
      <p:ext uri="{BB962C8B-B14F-4D97-AF65-F5344CB8AC3E}">
        <p14:creationId xmlns:p14="http://schemas.microsoft.com/office/powerpoint/2010/main" val="180909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6324600" cy="5334000"/>
          </a:xfrm>
        </p:spPr>
        <p:txBody>
          <a:bodyPr/>
          <a:lstStyle/>
          <a:p>
            <a:pPr marL="850392" lvl="1" indent="-457200">
              <a:buFont typeface="+mj-lt"/>
              <a:buAutoNum type="arabicPeriod" startAt="3"/>
            </a:pPr>
            <a:r>
              <a:rPr lang="en-US" dirty="0" smtClean="0"/>
              <a:t>DSM 5 Criteria</a:t>
            </a:r>
          </a:p>
          <a:p>
            <a:pPr marL="1124712" lvl="2" indent="-457200">
              <a:buFont typeface="+mj-lt"/>
              <a:buAutoNum type="alphaLcPeriod"/>
            </a:pPr>
            <a:r>
              <a:rPr lang="en-US" dirty="0" smtClean="0"/>
              <a:t>Presence of Obsessions or compulsions or both</a:t>
            </a:r>
          </a:p>
          <a:p>
            <a:pPr marL="1124712" lvl="2" indent="-457200">
              <a:buFont typeface="+mj-lt"/>
              <a:buAutoNum type="alphaLcPeriod"/>
            </a:pPr>
            <a:r>
              <a:rPr lang="en-US" dirty="0" smtClean="0"/>
              <a:t>Obsessions  are defined by recurrent and persistent thoughts, urges or images  that are experienced as intrusive and unwanted. The individual attempts to ignore or suppress the thoughts with other thoughts or actions</a:t>
            </a:r>
          </a:p>
          <a:p>
            <a:pPr marL="1124712" lvl="2" indent="-457200">
              <a:buFont typeface="+mj-lt"/>
              <a:buAutoNum type="alphaLcPeriod"/>
            </a:pPr>
            <a:r>
              <a:rPr lang="en-US" dirty="0" smtClean="0"/>
              <a:t>Compulsions are defined by repetitive behaviors that the individual feels driven to perform. </a:t>
            </a:r>
            <a:r>
              <a:rPr lang="en-US" dirty="0"/>
              <a:t> </a:t>
            </a:r>
            <a:r>
              <a:rPr lang="en-US" dirty="0" smtClean="0"/>
              <a:t>These behaviors are aimed at preventing or reducing anxiety or distress</a:t>
            </a:r>
          </a:p>
          <a:p>
            <a:pPr marL="1124712" lvl="2" indent="-457200">
              <a:buFont typeface="+mj-lt"/>
              <a:buAutoNum type="alphaLcPeriod"/>
            </a:pPr>
            <a:r>
              <a:rPr lang="en-US" dirty="0" smtClean="0"/>
              <a:t>The obsessions and compulsions are time consuming, taking more than 1 hour daily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571499"/>
            <a:ext cx="2514600" cy="3781353"/>
          </a:xfrm>
          <a:prstGeom prst="rect">
            <a:avLst/>
          </a:prstGeom>
        </p:spPr>
      </p:pic>
    </p:spTree>
    <p:extLst>
      <p:ext uri="{BB962C8B-B14F-4D97-AF65-F5344CB8AC3E}">
        <p14:creationId xmlns:p14="http://schemas.microsoft.com/office/powerpoint/2010/main" val="3794981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0"/>
            <a:ext cx="6019800" cy="5562600"/>
          </a:xfrm>
        </p:spPr>
        <p:txBody>
          <a:bodyPr/>
          <a:lstStyle/>
          <a:p>
            <a:pPr marL="457200" lvl="1" indent="-457200">
              <a:buClr>
                <a:schemeClr val="accent3"/>
              </a:buClr>
              <a:buSzPct val="95000"/>
              <a:buFont typeface="+mj-lt"/>
              <a:buAutoNum type="alphaUcPeriod" startAt="2"/>
            </a:pPr>
            <a:r>
              <a:rPr lang="en-US" dirty="0" smtClean="0"/>
              <a:t>Case Studies</a:t>
            </a:r>
          </a:p>
          <a:p>
            <a:pPr marL="731520" lvl="2" indent="-457200">
              <a:buClr>
                <a:schemeClr val="accent3"/>
              </a:buClr>
              <a:buSzPct val="95000"/>
              <a:buFont typeface="+mj-lt"/>
              <a:buAutoNum type="arabicPeriod"/>
            </a:pPr>
            <a:r>
              <a:rPr lang="en-US" dirty="0" smtClean="0"/>
              <a:t>The Boy who couldn’t stop washing</a:t>
            </a:r>
          </a:p>
          <a:p>
            <a:pPr marL="1005840" lvl="3" indent="-457200">
              <a:buSzPct val="95000"/>
              <a:buFont typeface="+mj-lt"/>
              <a:buAutoNum type="alphaLcPeriod"/>
            </a:pPr>
            <a:r>
              <a:rPr lang="en-US" dirty="0" smtClean="0"/>
              <a:t>Charles began to wash obsessively at age 12, often taking 3 hours to shower and 2 hours to dress afterwards</a:t>
            </a:r>
          </a:p>
          <a:p>
            <a:pPr marL="1005840" lvl="3" indent="-457200">
              <a:buSzPct val="95000"/>
              <a:buFont typeface="+mj-lt"/>
              <a:buAutoNum type="alphaLcPeriod"/>
            </a:pPr>
            <a:r>
              <a:rPr lang="en-US" dirty="0" smtClean="0"/>
              <a:t>Missed school due to lengthy showers</a:t>
            </a:r>
          </a:p>
          <a:p>
            <a:pPr marL="1005840" lvl="3" indent="-457200">
              <a:buSzPct val="95000"/>
              <a:buFont typeface="+mj-lt"/>
              <a:buAutoNum type="alphaLcPeriod"/>
            </a:pPr>
            <a:r>
              <a:rPr lang="en-US" dirty="0" smtClean="0"/>
              <a:t>Complained of having a “sticky” substance on his hands that he couldn’t get rid of.</a:t>
            </a:r>
          </a:p>
          <a:p>
            <a:pPr marL="1005840" lvl="3" indent="-457200">
              <a:buSzPct val="95000"/>
              <a:buFont typeface="+mj-lt"/>
              <a:buAutoNum type="alphaLcPeriod"/>
            </a:pPr>
            <a:r>
              <a:rPr lang="en-US" dirty="0" smtClean="0"/>
              <a:t>His mother supported this by giving in to his compulsions and scrubbing the house with rubbing alcohol and keeping guests out.</a:t>
            </a:r>
          </a:p>
          <a:p>
            <a:pPr marL="1005840" lvl="3" indent="-457200">
              <a:buSzPct val="95000"/>
              <a:buFont typeface="+mj-lt"/>
              <a:buAutoNum type="alphaLcPeriod"/>
            </a:pPr>
            <a:r>
              <a:rPr lang="en-US" dirty="0" smtClean="0"/>
              <a:t>Drug therapy with </a:t>
            </a:r>
            <a:r>
              <a:rPr lang="en-US" dirty="0" err="1" smtClean="0"/>
              <a:t>Anafranil</a:t>
            </a:r>
            <a:r>
              <a:rPr lang="en-US" dirty="0" smtClean="0"/>
              <a:t> (clomipramine) was effective for about year prior to the client developing tolerance</a:t>
            </a:r>
          </a:p>
          <a:p>
            <a:pPr marL="1005840" lvl="3" indent="-457200">
              <a:buSzPct val="95000"/>
              <a:buFont typeface="+mj-lt"/>
              <a:buAutoNum type="alphaLcPeriod"/>
            </a:pPr>
            <a:r>
              <a:rPr lang="en-US" dirty="0" smtClean="0"/>
              <a:t>Has adjusted to live with the symptoms</a:t>
            </a:r>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199" y="685799"/>
            <a:ext cx="2833689" cy="3429001"/>
          </a:xfrm>
          <a:prstGeom prst="rect">
            <a:avLst/>
          </a:prstGeom>
        </p:spPr>
      </p:pic>
    </p:spTree>
    <p:extLst>
      <p:ext uri="{BB962C8B-B14F-4D97-AF65-F5344CB8AC3E}">
        <p14:creationId xmlns:p14="http://schemas.microsoft.com/office/powerpoint/2010/main" val="3850945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6172200" cy="5562600"/>
          </a:xfrm>
        </p:spPr>
        <p:txBody>
          <a:bodyPr/>
          <a:lstStyle/>
          <a:p>
            <a:pPr marL="850392" lvl="1" indent="-457200">
              <a:buFont typeface="+mj-lt"/>
              <a:buAutoNum type="arabicPeriod" startAt="2"/>
            </a:pPr>
            <a:r>
              <a:rPr lang="en-US" dirty="0" smtClean="0"/>
              <a:t>Case of Mary – religious obsession</a:t>
            </a:r>
          </a:p>
          <a:p>
            <a:pPr marL="1124712" lvl="2" indent="-457200">
              <a:buFont typeface="+mj-lt"/>
              <a:buAutoNum type="alphaLcPeriod"/>
            </a:pPr>
            <a:r>
              <a:rPr lang="en-US" dirty="0" smtClean="0"/>
              <a:t>A 68 y/o housewife referred by her family and priest</a:t>
            </a:r>
          </a:p>
          <a:p>
            <a:pPr marL="1124712" lvl="2" indent="-457200">
              <a:buFont typeface="+mj-lt"/>
              <a:buAutoNum type="alphaLcPeriod"/>
            </a:pPr>
            <a:r>
              <a:rPr lang="en-US" dirty="0" smtClean="0"/>
              <a:t>Hadn’t left house in 5 years, hand were bleeding from excessive washing (6-8 </a:t>
            </a:r>
            <a:r>
              <a:rPr lang="en-US" dirty="0" err="1" smtClean="0"/>
              <a:t>hrs</a:t>
            </a:r>
            <a:r>
              <a:rPr lang="en-US" dirty="0" smtClean="0"/>
              <a:t> daily).</a:t>
            </a:r>
          </a:p>
          <a:p>
            <a:pPr marL="1124712" lvl="2" indent="-457200">
              <a:buFont typeface="+mj-lt"/>
              <a:buAutoNum type="alphaLcPeriod"/>
            </a:pPr>
            <a:r>
              <a:rPr lang="en-US" dirty="0" smtClean="0"/>
              <a:t>Problems had caused significant problems for family</a:t>
            </a:r>
          </a:p>
          <a:p>
            <a:pPr marL="1124712" lvl="2" indent="-457200">
              <a:buFont typeface="+mj-lt"/>
              <a:buAutoNum type="alphaLcPeriod"/>
            </a:pPr>
            <a:r>
              <a:rPr lang="en-US" dirty="0" smtClean="0"/>
              <a:t>Preformed excessive religious rituals</a:t>
            </a:r>
          </a:p>
          <a:p>
            <a:pPr marL="1124712" lvl="2" indent="-457200">
              <a:buFont typeface="+mj-lt"/>
              <a:buAutoNum type="alphaLcPeriod"/>
            </a:pPr>
            <a:r>
              <a:rPr lang="en-US" dirty="0" smtClean="0"/>
              <a:t>Was worried that the “Host” was on everything her children and husband touched and she was too impure to touch it herself.  So she began to wash her hands excessively and clean all the furniture excessively.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990600"/>
            <a:ext cx="2644514" cy="2438400"/>
          </a:xfrm>
          <a:prstGeom prst="rect">
            <a:avLst/>
          </a:prstGeom>
        </p:spPr>
      </p:pic>
    </p:spTree>
    <p:extLst>
      <p:ext uri="{BB962C8B-B14F-4D97-AF65-F5344CB8AC3E}">
        <p14:creationId xmlns:p14="http://schemas.microsoft.com/office/powerpoint/2010/main" val="55941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6172200" cy="5638800"/>
          </a:xfrm>
        </p:spPr>
        <p:txBody>
          <a:bodyPr/>
          <a:lstStyle/>
          <a:p>
            <a:pPr marL="1124712" lvl="2" indent="-457200">
              <a:buFont typeface="+mj-lt"/>
              <a:buAutoNum type="alphaLcPeriod" startAt="6"/>
            </a:pPr>
            <a:r>
              <a:rPr lang="en-US" dirty="0" smtClean="0"/>
              <a:t>Treated with a SSRI to treat both her depression and her OCD</a:t>
            </a:r>
          </a:p>
          <a:p>
            <a:pPr marL="1124712" lvl="2" indent="-457200">
              <a:buFont typeface="+mj-lt"/>
              <a:buAutoNum type="alphaLcPeriod" startAt="6"/>
            </a:pPr>
            <a:r>
              <a:rPr lang="en-US" dirty="0" smtClean="0"/>
              <a:t>Also treated with Exposure therapy and behavioral contracting</a:t>
            </a:r>
          </a:p>
          <a:p>
            <a:pPr marL="1124712" lvl="2" indent="-457200">
              <a:buFont typeface="+mj-lt"/>
              <a:buAutoNum type="alphaLcPeriod" startAt="6"/>
            </a:pPr>
            <a:r>
              <a:rPr lang="en-US" dirty="0" smtClean="0"/>
              <a:t>Forced to hold the communion wafer with her hands</a:t>
            </a:r>
          </a:p>
          <a:p>
            <a:pPr marL="1124712" lvl="2" indent="-457200">
              <a:buFont typeface="+mj-lt"/>
              <a:buAutoNum type="alphaLcPeriod" startAt="6"/>
            </a:pPr>
            <a:r>
              <a:rPr lang="en-US" dirty="0" smtClean="0"/>
              <a:t>Contracting to limit her behavior.  Wash hands only 10x daily at first then only 5x daily</a:t>
            </a:r>
          </a:p>
          <a:p>
            <a:pPr marL="850392" lvl="1" indent="-457200">
              <a:buFont typeface="+mj-lt"/>
              <a:buAutoNum type="arabicPeriod" startAt="3"/>
            </a:pPr>
            <a:r>
              <a:rPr lang="en-US" dirty="0" smtClean="0"/>
              <a:t>Case Study – Sarah</a:t>
            </a:r>
          </a:p>
          <a:p>
            <a:pPr marL="1124712" lvl="2" indent="-457200">
              <a:buFont typeface="+mj-lt"/>
              <a:buAutoNum type="alphaLcPeriod"/>
            </a:pPr>
            <a:r>
              <a:rPr lang="en-US" dirty="0" smtClean="0"/>
              <a:t>Victim of a sexual assault</a:t>
            </a:r>
          </a:p>
          <a:p>
            <a:pPr marL="1124712" lvl="2" indent="-457200">
              <a:buFont typeface="+mj-lt"/>
              <a:buAutoNum type="alphaLcPeriod"/>
            </a:pPr>
            <a:r>
              <a:rPr lang="en-US" dirty="0" smtClean="0"/>
              <a:t>Years latter her reactions include rituals that she would have to perform to leave her house</a:t>
            </a:r>
            <a:endParaRPr lang="en-US" dirty="0"/>
          </a:p>
        </p:txBody>
      </p:sp>
    </p:spTree>
    <p:extLst>
      <p:ext uri="{BB962C8B-B14F-4D97-AF65-F5344CB8AC3E}">
        <p14:creationId xmlns:p14="http://schemas.microsoft.com/office/powerpoint/2010/main" val="29102785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4051</TotalTime>
  <Words>2674</Words>
  <Application>Microsoft Office PowerPoint</Application>
  <PresentationFormat>On-screen Show (4:3)</PresentationFormat>
  <Paragraphs>187</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Constantia</vt:lpstr>
      <vt:lpstr>Wingdings 2</vt:lpstr>
      <vt:lpstr>Flow</vt:lpstr>
      <vt:lpstr>Obsessive Compulsive  Disorder</vt:lpstr>
      <vt:lpstr>I.  AICE Syllabus</vt:lpstr>
      <vt:lpstr>PowerPoint Presentation</vt:lpstr>
      <vt:lpstr>II.  Definitions, measures &amp;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Explanations of OCD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IV.  Treating OCD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 District Of Palm Beach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Abnormal Psychology</dc:title>
  <dc:creator>Don Meyers</dc:creator>
  <cp:lastModifiedBy>Donald Meyers</cp:lastModifiedBy>
  <cp:revision>190</cp:revision>
  <dcterms:created xsi:type="dcterms:W3CDTF">2012-12-07T16:17:31Z</dcterms:created>
  <dcterms:modified xsi:type="dcterms:W3CDTF">2016-02-11T15:46:37Z</dcterms:modified>
</cp:coreProperties>
</file>